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9" r:id="rId2"/>
    <p:sldId id="323" r:id="rId3"/>
    <p:sldId id="324" r:id="rId4"/>
    <p:sldId id="260" r:id="rId5"/>
    <p:sldId id="294" r:id="rId6"/>
    <p:sldId id="312" r:id="rId7"/>
    <p:sldId id="332" r:id="rId8"/>
    <p:sldId id="301" r:id="rId9"/>
    <p:sldId id="262" r:id="rId10"/>
    <p:sldId id="333" r:id="rId11"/>
    <p:sldId id="261" r:id="rId12"/>
    <p:sldId id="355" r:id="rId13"/>
    <p:sldId id="315" r:id="rId14"/>
    <p:sldId id="357" r:id="rId15"/>
    <p:sldId id="358" r:id="rId16"/>
    <p:sldId id="359" r:id="rId17"/>
    <p:sldId id="360" r:id="rId18"/>
    <p:sldId id="362" r:id="rId19"/>
    <p:sldId id="361" r:id="rId20"/>
    <p:sldId id="363" r:id="rId21"/>
    <p:sldId id="280" r:id="rId22"/>
    <p:sldId id="334" r:id="rId23"/>
    <p:sldId id="267" r:id="rId24"/>
    <p:sldId id="342" r:id="rId25"/>
    <p:sldId id="335" r:id="rId26"/>
    <p:sldId id="336" r:id="rId27"/>
    <p:sldId id="365" r:id="rId28"/>
    <p:sldId id="366" r:id="rId29"/>
    <p:sldId id="367" r:id="rId30"/>
    <p:sldId id="368" r:id="rId31"/>
    <p:sldId id="369" r:id="rId32"/>
    <p:sldId id="381" r:id="rId33"/>
    <p:sldId id="351" r:id="rId34"/>
    <p:sldId id="349" r:id="rId35"/>
    <p:sldId id="345" r:id="rId36"/>
    <p:sldId id="348" r:id="rId37"/>
    <p:sldId id="382" r:id="rId38"/>
    <p:sldId id="350" r:id="rId39"/>
    <p:sldId id="370" r:id="rId40"/>
    <p:sldId id="374" r:id="rId41"/>
    <p:sldId id="375" r:id="rId42"/>
    <p:sldId id="376" r:id="rId43"/>
    <p:sldId id="378" r:id="rId44"/>
    <p:sldId id="379" r:id="rId45"/>
    <p:sldId id="380" r:id="rId46"/>
    <p:sldId id="377" r:id="rId47"/>
    <p:sldId id="325" r:id="rId48"/>
  </p:sldIdLst>
  <p:sldSz cx="9144000" cy="6858000" type="screen4x3"/>
  <p:notesSz cx="6799263" cy="9929813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RE Gabrielle" initials="MG" lastIdx="1" clrIdx="0">
    <p:extLst>
      <p:ext uri="{19B8F6BF-5375-455C-9EA6-DF929625EA0E}">
        <p15:presenceInfo xmlns:p15="http://schemas.microsoft.com/office/powerpoint/2012/main" userId="S-1-5-21-59664488-247625292-1590110664-53297" providerId="AD"/>
      </p:ext>
    </p:extLst>
  </p:cmAuthor>
  <p:cmAuthor id="2" name="DHORDAIN Marion" initials="DM" lastIdx="1" clrIdx="1">
    <p:extLst>
      <p:ext uri="{19B8F6BF-5375-455C-9EA6-DF929625EA0E}">
        <p15:presenceInfo xmlns:p15="http://schemas.microsoft.com/office/powerpoint/2012/main" userId="S-1-5-21-59664488-247625292-1590110664-4715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D8E8"/>
    <a:srgbClr val="E9ED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28" autoAdjust="0"/>
    <p:restoredTop sz="94660"/>
  </p:normalViewPr>
  <p:slideViewPr>
    <p:cSldViewPr>
      <p:cViewPr varScale="1">
        <p:scale>
          <a:sx n="107" d="100"/>
          <a:sy n="107" d="100"/>
        </p:scale>
        <p:origin x="804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048"/>
    </p:cViewPr>
  </p:sorterViewPr>
  <p:notesViewPr>
    <p:cSldViewPr>
      <p:cViewPr varScale="1">
        <p:scale>
          <a:sx n="48" d="100"/>
          <a:sy n="48" d="100"/>
        </p:scale>
        <p:origin x="2764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Feuille_de_calcul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Feuille_de_calcul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Feuille_de_calcul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Feuille_de_calcul_Microsoft_Excel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Feuille_de_calcul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Répartition des prises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0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3.1459159159159159E-2"/>
          <c:y val="0.14588092765662858"/>
          <c:w val="0.92838618618618618"/>
          <c:h val="0.5592654897888542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'Graphes prez'!$P$45</c:f>
              <c:strCache>
                <c:ptCount val="1"/>
                <c:pt idx="0">
                  <c:v>PRO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val>
            <c:numRef>
              <c:f>'Graphes prez'!$P$47</c:f>
              <c:numCache>
                <c:formatCode>0.0%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58-4926-A15E-B194ECAC5D24}"/>
            </c:ext>
          </c:extLst>
        </c:ser>
        <c:ser>
          <c:idx val="1"/>
          <c:order val="1"/>
          <c:tx>
            <c:strRef>
              <c:f>'Graphes prez'!$Q$45</c:f>
              <c:strCache>
                <c:ptCount val="1"/>
                <c:pt idx="0">
                  <c:v>EXE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/>
          </c:spPr>
          <c:invertIfNegative val="0"/>
          <c:val>
            <c:numRef>
              <c:f>'Graphes prez'!$Q$47</c:f>
              <c:numCache>
                <c:formatCode>0.0%</c:formatCode>
                <c:ptCount val="1"/>
                <c:pt idx="0">
                  <c:v>7.6073048737931831E-2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58-4926-A15E-B194ECAC5D24}"/>
            </c:ext>
          </c:extLst>
        </c:ser>
        <c:ser>
          <c:idx val="2"/>
          <c:order val="2"/>
          <c:tx>
            <c:strRef>
              <c:f>'Graphes prez'!$R$45</c:f>
              <c:strCache>
                <c:ptCount val="1"/>
                <c:pt idx="0">
                  <c:v>En travaux</c:v>
                </c:pt>
              </c:strCache>
            </c:strRef>
          </c:tx>
          <c:spPr>
            <a:solidFill>
              <a:srgbClr val="FFC000"/>
            </a:solidFill>
            <a:ln w="19050">
              <a:solidFill>
                <a:schemeClr val="bg1"/>
              </a:solidFill>
            </a:ln>
            <a:effectLst/>
          </c:spPr>
          <c:invertIfNegative val="0"/>
          <c:val>
            <c:numRef>
              <c:f>'Graphes prez'!$R$47</c:f>
              <c:numCache>
                <c:formatCode>0.0%</c:formatCode>
                <c:ptCount val="1"/>
                <c:pt idx="0">
                  <c:v>0.56484820286146331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058-4926-A15E-B194ECAC5D24}"/>
            </c:ext>
          </c:extLst>
        </c:ser>
        <c:ser>
          <c:idx val="3"/>
          <c:order val="3"/>
          <c:tx>
            <c:strRef>
              <c:f>'Graphes prez'!$S$45</c:f>
              <c:strCache>
                <c:ptCount val="1"/>
                <c:pt idx="0">
                  <c:v>DOE en cours</c:v>
                </c:pt>
              </c:strCache>
            </c:strRef>
          </c:tx>
          <c:spPr>
            <a:solidFill>
              <a:srgbClr val="FF9999"/>
            </a:solidFill>
            <a:ln w="19050">
              <a:solidFill>
                <a:schemeClr val="bg1"/>
              </a:solidFill>
            </a:ln>
            <a:effectLst/>
          </c:spPr>
          <c:invertIfNegative val="0"/>
          <c:val>
            <c:numRef>
              <c:f>'Graphes prez'!$S$47</c:f>
              <c:numCache>
                <c:formatCode>0.0%</c:formatCode>
                <c:ptCount val="1"/>
                <c:pt idx="0">
                  <c:v>0.25695009887169945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058-4926-A15E-B194ECAC5D24}"/>
            </c:ext>
          </c:extLst>
        </c:ser>
        <c:ser>
          <c:idx val="4"/>
          <c:order val="4"/>
          <c:tx>
            <c:strRef>
              <c:f>'Graphes prez'!$T$45</c:f>
              <c:strCache>
                <c:ptCount val="1"/>
                <c:pt idx="0">
                  <c:v>Réception en cours</c:v>
                </c:pt>
              </c:strCache>
            </c:strRef>
          </c:tx>
          <c:spPr>
            <a:solidFill>
              <a:srgbClr val="FF6699"/>
            </a:solidFill>
            <a:ln w="19050">
              <a:solidFill>
                <a:schemeClr val="bg1"/>
              </a:solidFill>
            </a:ln>
            <a:effectLst/>
          </c:spPr>
          <c:invertIfNegative val="0"/>
          <c:val>
            <c:numRef>
              <c:f>'Graphes prez'!$T$47</c:f>
              <c:numCache>
                <c:formatCode>0.0%</c:formatCode>
                <c:ptCount val="1"/>
                <c:pt idx="0">
                  <c:v>0.10212864952890544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058-4926-A15E-B194ECAC5D24}"/>
            </c:ext>
          </c:extLst>
        </c:ser>
        <c:ser>
          <c:idx val="5"/>
          <c:order val="5"/>
          <c:tx>
            <c:strRef>
              <c:f>'Graphes prez'!$U$45</c:f>
              <c:strCache>
                <c:ptCount val="1"/>
                <c:pt idx="0">
                  <c:v>Prises en exploitation</c:v>
                </c:pt>
              </c:strCache>
            </c:strRef>
          </c:tx>
          <c:spPr>
            <a:solidFill>
              <a:srgbClr val="FF0000"/>
            </a:solidFill>
            <a:ln w="19050">
              <a:solidFill>
                <a:schemeClr val="bg1"/>
              </a:solidFill>
            </a:ln>
            <a:effectLst/>
          </c:spPr>
          <c:invertIfNegative val="0"/>
          <c:val>
            <c:numRef>
              <c:f>'Graphes prez'!$U$47</c:f>
              <c:numCache>
                <c:formatCode>0.0%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058-4926-A15E-B194ECAC5D24}"/>
            </c:ext>
          </c:extLst>
        </c:ser>
        <c:ser>
          <c:idx val="6"/>
          <c:order val="6"/>
          <c:tx>
            <c:strRef>
              <c:f>'Graphes prez'!$V$45</c:f>
              <c:strCache>
                <c:ptCount val="1"/>
                <c:pt idx="0">
                  <c:v>Commercialisables</c:v>
                </c:pt>
              </c:strCache>
            </c:strRef>
          </c:tx>
          <c:spPr>
            <a:solidFill>
              <a:srgbClr val="990033"/>
            </a:solidFill>
            <a:ln w="19050">
              <a:solidFill>
                <a:schemeClr val="bg1"/>
              </a:solidFill>
            </a:ln>
            <a:effectLst/>
          </c:spPr>
          <c:invertIfNegative val="0"/>
          <c:val>
            <c:numRef>
              <c:f>'Graphes prez'!$V$47</c:f>
              <c:numCache>
                <c:formatCode>0.0%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058-4926-A15E-B194ECAC5D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04141071"/>
        <c:axId val="904133167"/>
      </c:barChart>
      <c:catAx>
        <c:axId val="90414107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04133167"/>
        <c:crosses val="autoZero"/>
        <c:auto val="1"/>
        <c:lblAlgn val="ctr"/>
        <c:lblOffset val="100"/>
        <c:noMultiLvlLbl val="0"/>
      </c:catAx>
      <c:valAx>
        <c:axId val="904133167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041410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632132132132132"/>
          <c:y val="0.81591761855313261"/>
          <c:w val="0.78367867867867869"/>
          <c:h val="0.157706472827968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 lang="en-US" sz="900" b="0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Répartition des prises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0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3.1459159159159159E-2"/>
          <c:y val="0.14588092765662858"/>
          <c:w val="0.92838618618618618"/>
          <c:h val="0.5592654897888542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'Graphes prez'!$P$45</c:f>
              <c:strCache>
                <c:ptCount val="1"/>
                <c:pt idx="0">
                  <c:v>PRO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val>
            <c:numRef>
              <c:f>'Graphes prez'!$P$47</c:f>
              <c:numCache>
                <c:formatCode>0.0%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9A-4EF2-A9B3-006F9BEBA93D}"/>
            </c:ext>
          </c:extLst>
        </c:ser>
        <c:ser>
          <c:idx val="1"/>
          <c:order val="1"/>
          <c:tx>
            <c:strRef>
              <c:f>'Graphes prez'!$Q$45</c:f>
              <c:strCache>
                <c:ptCount val="1"/>
                <c:pt idx="0">
                  <c:v>EXE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/>
          </c:spPr>
          <c:invertIfNegative val="0"/>
          <c:val>
            <c:numRef>
              <c:f>'Graphes prez'!$Q$47</c:f>
              <c:numCache>
                <c:formatCode>0.0%</c:formatCode>
                <c:ptCount val="1"/>
                <c:pt idx="0">
                  <c:v>7.6073048737931831E-2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9A-4EF2-A9B3-006F9BEBA93D}"/>
            </c:ext>
          </c:extLst>
        </c:ser>
        <c:ser>
          <c:idx val="2"/>
          <c:order val="2"/>
          <c:tx>
            <c:strRef>
              <c:f>'Graphes prez'!$R$45</c:f>
              <c:strCache>
                <c:ptCount val="1"/>
                <c:pt idx="0">
                  <c:v>En travaux</c:v>
                </c:pt>
              </c:strCache>
            </c:strRef>
          </c:tx>
          <c:spPr>
            <a:solidFill>
              <a:srgbClr val="FFC000"/>
            </a:solidFill>
            <a:ln w="19050">
              <a:solidFill>
                <a:schemeClr val="bg1"/>
              </a:solidFill>
            </a:ln>
            <a:effectLst/>
          </c:spPr>
          <c:invertIfNegative val="0"/>
          <c:val>
            <c:numRef>
              <c:f>'Graphes prez'!$R$47</c:f>
              <c:numCache>
                <c:formatCode>0.0%</c:formatCode>
                <c:ptCount val="1"/>
                <c:pt idx="0">
                  <c:v>0.56484820286146331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D9A-4EF2-A9B3-006F9BEBA93D}"/>
            </c:ext>
          </c:extLst>
        </c:ser>
        <c:ser>
          <c:idx val="3"/>
          <c:order val="3"/>
          <c:tx>
            <c:strRef>
              <c:f>'Graphes prez'!$S$45</c:f>
              <c:strCache>
                <c:ptCount val="1"/>
                <c:pt idx="0">
                  <c:v>DOE en cours</c:v>
                </c:pt>
              </c:strCache>
            </c:strRef>
          </c:tx>
          <c:spPr>
            <a:solidFill>
              <a:srgbClr val="FF9999"/>
            </a:solidFill>
            <a:ln w="19050">
              <a:solidFill>
                <a:schemeClr val="bg1"/>
              </a:solidFill>
            </a:ln>
            <a:effectLst/>
          </c:spPr>
          <c:invertIfNegative val="0"/>
          <c:val>
            <c:numRef>
              <c:f>'Graphes prez'!$S$47</c:f>
              <c:numCache>
                <c:formatCode>0.0%</c:formatCode>
                <c:ptCount val="1"/>
                <c:pt idx="0">
                  <c:v>0.25695009887169945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D9A-4EF2-A9B3-006F9BEBA93D}"/>
            </c:ext>
          </c:extLst>
        </c:ser>
        <c:ser>
          <c:idx val="4"/>
          <c:order val="4"/>
          <c:tx>
            <c:strRef>
              <c:f>'Graphes prez'!$T$45</c:f>
              <c:strCache>
                <c:ptCount val="1"/>
                <c:pt idx="0">
                  <c:v>Réception en cours</c:v>
                </c:pt>
              </c:strCache>
            </c:strRef>
          </c:tx>
          <c:spPr>
            <a:solidFill>
              <a:srgbClr val="FF6699"/>
            </a:solidFill>
            <a:ln w="19050">
              <a:solidFill>
                <a:schemeClr val="bg1"/>
              </a:solidFill>
            </a:ln>
            <a:effectLst/>
          </c:spPr>
          <c:invertIfNegative val="0"/>
          <c:val>
            <c:numRef>
              <c:f>'Graphes prez'!$T$47</c:f>
              <c:numCache>
                <c:formatCode>0.0%</c:formatCode>
                <c:ptCount val="1"/>
                <c:pt idx="0">
                  <c:v>0.10212864952890544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D9A-4EF2-A9B3-006F9BEBA93D}"/>
            </c:ext>
          </c:extLst>
        </c:ser>
        <c:ser>
          <c:idx val="5"/>
          <c:order val="5"/>
          <c:tx>
            <c:strRef>
              <c:f>'Graphes prez'!$U$45</c:f>
              <c:strCache>
                <c:ptCount val="1"/>
                <c:pt idx="0">
                  <c:v>Prises en exploitation</c:v>
                </c:pt>
              </c:strCache>
            </c:strRef>
          </c:tx>
          <c:spPr>
            <a:solidFill>
              <a:srgbClr val="FF0000"/>
            </a:solidFill>
            <a:ln w="19050">
              <a:solidFill>
                <a:schemeClr val="bg1"/>
              </a:solidFill>
            </a:ln>
            <a:effectLst/>
          </c:spPr>
          <c:invertIfNegative val="0"/>
          <c:val>
            <c:numRef>
              <c:f>'Graphes prez'!$U$47</c:f>
              <c:numCache>
                <c:formatCode>0.0%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D9A-4EF2-A9B3-006F9BEBA93D}"/>
            </c:ext>
          </c:extLst>
        </c:ser>
        <c:ser>
          <c:idx val="6"/>
          <c:order val="6"/>
          <c:tx>
            <c:strRef>
              <c:f>'Graphes prez'!$V$45</c:f>
              <c:strCache>
                <c:ptCount val="1"/>
                <c:pt idx="0">
                  <c:v>Commercialisables</c:v>
                </c:pt>
              </c:strCache>
            </c:strRef>
          </c:tx>
          <c:spPr>
            <a:solidFill>
              <a:srgbClr val="990033"/>
            </a:solidFill>
            <a:ln w="19050">
              <a:solidFill>
                <a:schemeClr val="bg1"/>
              </a:solidFill>
            </a:ln>
            <a:effectLst/>
          </c:spPr>
          <c:invertIfNegative val="0"/>
          <c:val>
            <c:numRef>
              <c:f>'Graphes prez'!$V$47</c:f>
              <c:numCache>
                <c:formatCode>0.0%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D9A-4EF2-A9B3-006F9BEBA9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04141071"/>
        <c:axId val="904133167"/>
      </c:barChart>
      <c:catAx>
        <c:axId val="90414107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04133167"/>
        <c:crosses val="autoZero"/>
        <c:auto val="1"/>
        <c:lblAlgn val="ctr"/>
        <c:lblOffset val="100"/>
        <c:noMultiLvlLbl val="0"/>
      </c:catAx>
      <c:valAx>
        <c:axId val="904133167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041410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632132132132132"/>
          <c:y val="0.81591761855313261"/>
          <c:w val="0.78367867867867869"/>
          <c:h val="0.157706472827968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 lang="en-US" sz="900" b="0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Répartition des prises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0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3.1459159159159159E-2"/>
          <c:y val="0.14588092765662858"/>
          <c:w val="0.92838618618618618"/>
          <c:h val="0.5592654897888542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'Graphes prez'!$P$45</c:f>
              <c:strCache>
                <c:ptCount val="1"/>
                <c:pt idx="0">
                  <c:v>PRO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val>
            <c:numRef>
              <c:f>'Graphes prez'!$P$47</c:f>
              <c:numCache>
                <c:formatCode>0.0%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CD-4115-A21B-B65BB9DEB1FE}"/>
            </c:ext>
          </c:extLst>
        </c:ser>
        <c:ser>
          <c:idx val="1"/>
          <c:order val="1"/>
          <c:tx>
            <c:strRef>
              <c:f>'Graphes prez'!$Q$45</c:f>
              <c:strCache>
                <c:ptCount val="1"/>
                <c:pt idx="0">
                  <c:v>EXE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/>
          </c:spPr>
          <c:invertIfNegative val="0"/>
          <c:val>
            <c:numRef>
              <c:f>'Graphes prez'!$Q$47</c:f>
              <c:numCache>
                <c:formatCode>0.0%</c:formatCode>
                <c:ptCount val="1"/>
                <c:pt idx="0">
                  <c:v>7.6073048737931831E-2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8CD-4115-A21B-B65BB9DEB1FE}"/>
            </c:ext>
          </c:extLst>
        </c:ser>
        <c:ser>
          <c:idx val="2"/>
          <c:order val="2"/>
          <c:tx>
            <c:strRef>
              <c:f>'Graphes prez'!$R$45</c:f>
              <c:strCache>
                <c:ptCount val="1"/>
                <c:pt idx="0">
                  <c:v>En travaux</c:v>
                </c:pt>
              </c:strCache>
            </c:strRef>
          </c:tx>
          <c:spPr>
            <a:solidFill>
              <a:srgbClr val="FFC000"/>
            </a:solidFill>
            <a:ln w="19050">
              <a:solidFill>
                <a:schemeClr val="bg1"/>
              </a:solidFill>
            </a:ln>
            <a:effectLst/>
          </c:spPr>
          <c:invertIfNegative val="0"/>
          <c:val>
            <c:numRef>
              <c:f>'Graphes prez'!$R$47</c:f>
              <c:numCache>
                <c:formatCode>0.0%</c:formatCode>
                <c:ptCount val="1"/>
                <c:pt idx="0">
                  <c:v>0.56484820286146331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8CD-4115-A21B-B65BB9DEB1FE}"/>
            </c:ext>
          </c:extLst>
        </c:ser>
        <c:ser>
          <c:idx val="3"/>
          <c:order val="3"/>
          <c:tx>
            <c:strRef>
              <c:f>'Graphes prez'!$S$45</c:f>
              <c:strCache>
                <c:ptCount val="1"/>
                <c:pt idx="0">
                  <c:v>DOE en cours</c:v>
                </c:pt>
              </c:strCache>
            </c:strRef>
          </c:tx>
          <c:spPr>
            <a:solidFill>
              <a:srgbClr val="FF9999"/>
            </a:solidFill>
            <a:ln w="19050">
              <a:solidFill>
                <a:schemeClr val="bg1"/>
              </a:solidFill>
            </a:ln>
            <a:effectLst/>
          </c:spPr>
          <c:invertIfNegative val="0"/>
          <c:val>
            <c:numRef>
              <c:f>'Graphes prez'!$S$47</c:f>
              <c:numCache>
                <c:formatCode>0.0%</c:formatCode>
                <c:ptCount val="1"/>
                <c:pt idx="0">
                  <c:v>0.25695009887169945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8CD-4115-A21B-B65BB9DEB1FE}"/>
            </c:ext>
          </c:extLst>
        </c:ser>
        <c:ser>
          <c:idx val="4"/>
          <c:order val="4"/>
          <c:tx>
            <c:strRef>
              <c:f>'Graphes prez'!$T$45</c:f>
              <c:strCache>
                <c:ptCount val="1"/>
                <c:pt idx="0">
                  <c:v>Réception en cours</c:v>
                </c:pt>
              </c:strCache>
            </c:strRef>
          </c:tx>
          <c:spPr>
            <a:solidFill>
              <a:srgbClr val="FF6699"/>
            </a:solidFill>
            <a:ln w="19050">
              <a:solidFill>
                <a:schemeClr val="bg1"/>
              </a:solidFill>
            </a:ln>
            <a:effectLst/>
          </c:spPr>
          <c:invertIfNegative val="0"/>
          <c:val>
            <c:numRef>
              <c:f>'Graphes prez'!$T$47</c:f>
              <c:numCache>
                <c:formatCode>0.0%</c:formatCode>
                <c:ptCount val="1"/>
                <c:pt idx="0">
                  <c:v>0.10212864952890544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8CD-4115-A21B-B65BB9DEB1FE}"/>
            </c:ext>
          </c:extLst>
        </c:ser>
        <c:ser>
          <c:idx val="5"/>
          <c:order val="5"/>
          <c:tx>
            <c:strRef>
              <c:f>'Graphes prez'!$U$45</c:f>
              <c:strCache>
                <c:ptCount val="1"/>
                <c:pt idx="0">
                  <c:v>Prises en exploitation</c:v>
                </c:pt>
              </c:strCache>
            </c:strRef>
          </c:tx>
          <c:spPr>
            <a:solidFill>
              <a:srgbClr val="FF0000"/>
            </a:solidFill>
            <a:ln w="19050">
              <a:solidFill>
                <a:schemeClr val="bg1"/>
              </a:solidFill>
            </a:ln>
            <a:effectLst/>
          </c:spPr>
          <c:invertIfNegative val="0"/>
          <c:val>
            <c:numRef>
              <c:f>'Graphes prez'!$U$47</c:f>
              <c:numCache>
                <c:formatCode>0.0%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8CD-4115-A21B-B65BB9DEB1FE}"/>
            </c:ext>
          </c:extLst>
        </c:ser>
        <c:ser>
          <c:idx val="6"/>
          <c:order val="6"/>
          <c:tx>
            <c:strRef>
              <c:f>'Graphes prez'!$V$45</c:f>
              <c:strCache>
                <c:ptCount val="1"/>
                <c:pt idx="0">
                  <c:v>Commercialisables</c:v>
                </c:pt>
              </c:strCache>
            </c:strRef>
          </c:tx>
          <c:spPr>
            <a:solidFill>
              <a:srgbClr val="990033"/>
            </a:solidFill>
            <a:ln w="19050">
              <a:solidFill>
                <a:schemeClr val="bg1"/>
              </a:solidFill>
            </a:ln>
            <a:effectLst/>
          </c:spPr>
          <c:invertIfNegative val="0"/>
          <c:val>
            <c:numRef>
              <c:f>'Graphes prez'!$V$47</c:f>
              <c:numCache>
                <c:formatCode>0.0%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8CD-4115-A21B-B65BB9DEB1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04141071"/>
        <c:axId val="904133167"/>
      </c:barChart>
      <c:catAx>
        <c:axId val="90414107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04133167"/>
        <c:crosses val="autoZero"/>
        <c:auto val="1"/>
        <c:lblAlgn val="ctr"/>
        <c:lblOffset val="100"/>
        <c:noMultiLvlLbl val="0"/>
      </c:catAx>
      <c:valAx>
        <c:axId val="904133167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041410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632132132132132"/>
          <c:y val="0.81591761855313261"/>
          <c:w val="0.78367867867867869"/>
          <c:h val="0.157706472827968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 lang="en-US" sz="900" b="0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Répartition</a:t>
            </a:r>
            <a:r>
              <a:rPr lang="fr-FR" baseline="0" dirty="0"/>
              <a:t> des prises</a:t>
            </a:r>
            <a:endParaRPr lang="fr-F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0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'Graphes prez'!$P$45</c:f>
              <c:strCache>
                <c:ptCount val="1"/>
                <c:pt idx="0">
                  <c:v>PRO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val>
            <c:numRef>
              <c:f>'Graphes prez'!$P$49</c:f>
              <c:numCache>
                <c:formatCode>0.0%</c:formatCode>
                <c:ptCount val="1"/>
                <c:pt idx="0">
                  <c:v>0.13104178702098979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0B-4F7F-AE7C-C7D76E2AA65F}"/>
            </c:ext>
          </c:extLst>
        </c:ser>
        <c:ser>
          <c:idx val="1"/>
          <c:order val="1"/>
          <c:tx>
            <c:strRef>
              <c:f>'Graphes prez'!$Q$45</c:f>
              <c:strCache>
                <c:ptCount val="1"/>
                <c:pt idx="0">
                  <c:v>EXE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/>
          </c:spPr>
          <c:invertIfNegative val="0"/>
          <c:val>
            <c:numRef>
              <c:f>'Graphes prez'!$Q$49</c:f>
              <c:numCache>
                <c:formatCode>0.0%</c:formatCode>
                <c:ptCount val="1"/>
                <c:pt idx="0">
                  <c:v>0.48806085114577313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0B-4F7F-AE7C-C7D76E2AA65F}"/>
            </c:ext>
          </c:extLst>
        </c:ser>
        <c:ser>
          <c:idx val="2"/>
          <c:order val="2"/>
          <c:tx>
            <c:strRef>
              <c:f>'Graphes prez'!$R$45</c:f>
              <c:strCache>
                <c:ptCount val="1"/>
                <c:pt idx="0">
                  <c:v>En travaux</c:v>
                </c:pt>
              </c:strCache>
            </c:strRef>
          </c:tx>
          <c:spPr>
            <a:solidFill>
              <a:srgbClr val="FFC000"/>
            </a:solidFill>
            <a:ln w="19050">
              <a:solidFill>
                <a:schemeClr val="bg1"/>
              </a:solidFill>
            </a:ln>
            <a:effectLst/>
          </c:spPr>
          <c:invertIfNegative val="0"/>
          <c:val>
            <c:numRef>
              <c:f>'Graphes prez'!$R$49</c:f>
              <c:numCache>
                <c:formatCode>0.0%</c:formatCode>
                <c:ptCount val="1"/>
                <c:pt idx="0">
                  <c:v>0.34767956865010591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70B-4F7F-AE7C-C7D76E2AA65F}"/>
            </c:ext>
          </c:extLst>
        </c:ser>
        <c:ser>
          <c:idx val="3"/>
          <c:order val="3"/>
          <c:tx>
            <c:strRef>
              <c:f>'Graphes prez'!$S$45</c:f>
              <c:strCache>
                <c:ptCount val="1"/>
                <c:pt idx="0">
                  <c:v>DOE en cours</c:v>
                </c:pt>
              </c:strCache>
            </c:strRef>
          </c:tx>
          <c:spPr>
            <a:solidFill>
              <a:srgbClr val="FF9999"/>
            </a:solidFill>
            <a:ln w="19050">
              <a:solidFill>
                <a:schemeClr val="bg1"/>
              </a:solidFill>
            </a:ln>
            <a:effectLst/>
          </c:spPr>
          <c:invertIfNegative val="0"/>
          <c:val>
            <c:numRef>
              <c:f>'Graphes prez'!$S$49</c:f>
              <c:numCache>
                <c:formatCode>0.0%</c:formatCode>
                <c:ptCount val="1"/>
                <c:pt idx="0">
                  <c:v>2.6285384170999421E-2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70B-4F7F-AE7C-C7D76E2AA65F}"/>
            </c:ext>
          </c:extLst>
        </c:ser>
        <c:ser>
          <c:idx val="4"/>
          <c:order val="4"/>
          <c:tx>
            <c:strRef>
              <c:f>'Graphes prez'!$T$45</c:f>
              <c:strCache>
                <c:ptCount val="1"/>
                <c:pt idx="0">
                  <c:v>Réception en cours</c:v>
                </c:pt>
              </c:strCache>
            </c:strRef>
          </c:tx>
          <c:spPr>
            <a:solidFill>
              <a:srgbClr val="FF6699"/>
            </a:solidFill>
            <a:ln w="19050">
              <a:solidFill>
                <a:schemeClr val="bg1"/>
              </a:solidFill>
            </a:ln>
            <a:effectLst/>
          </c:spPr>
          <c:invertIfNegative val="0"/>
          <c:val>
            <c:numRef>
              <c:f>'Graphes prez'!$T$49</c:f>
              <c:numCache>
                <c:formatCode>0.0%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70B-4F7F-AE7C-C7D76E2AA65F}"/>
            </c:ext>
          </c:extLst>
        </c:ser>
        <c:ser>
          <c:idx val="5"/>
          <c:order val="5"/>
          <c:tx>
            <c:strRef>
              <c:f>'Graphes prez'!$U$45</c:f>
              <c:strCache>
                <c:ptCount val="1"/>
                <c:pt idx="0">
                  <c:v>Prises en exploitation</c:v>
                </c:pt>
              </c:strCache>
            </c:strRef>
          </c:tx>
          <c:spPr>
            <a:solidFill>
              <a:srgbClr val="FF0000"/>
            </a:solidFill>
            <a:ln w="19050">
              <a:solidFill>
                <a:schemeClr val="bg1"/>
              </a:solidFill>
            </a:ln>
            <a:effectLst/>
          </c:spPr>
          <c:invertIfNegative val="0"/>
          <c:val>
            <c:numRef>
              <c:f>'Graphes prez'!$U$49</c:f>
              <c:numCache>
                <c:formatCode>0.0%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70B-4F7F-AE7C-C7D76E2AA65F}"/>
            </c:ext>
          </c:extLst>
        </c:ser>
        <c:ser>
          <c:idx val="6"/>
          <c:order val="6"/>
          <c:tx>
            <c:strRef>
              <c:f>'Graphes prez'!$V$45</c:f>
              <c:strCache>
                <c:ptCount val="1"/>
                <c:pt idx="0">
                  <c:v>Commercialisables</c:v>
                </c:pt>
              </c:strCache>
            </c:strRef>
          </c:tx>
          <c:spPr>
            <a:solidFill>
              <a:srgbClr val="990033"/>
            </a:solidFill>
            <a:ln w="19050">
              <a:solidFill>
                <a:schemeClr val="bg1"/>
              </a:solidFill>
            </a:ln>
            <a:effectLst/>
          </c:spPr>
          <c:invertIfNegative val="0"/>
          <c:val>
            <c:numRef>
              <c:f>'Graphes prez'!$V$49</c:f>
              <c:numCache>
                <c:formatCode>0.0%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70B-4F7F-AE7C-C7D76E2AA6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04141071"/>
        <c:axId val="904133167"/>
      </c:barChart>
      <c:catAx>
        <c:axId val="90414107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04133167"/>
        <c:crosses val="autoZero"/>
        <c:auto val="1"/>
        <c:lblAlgn val="ctr"/>
        <c:lblOffset val="100"/>
        <c:noMultiLvlLbl val="0"/>
      </c:catAx>
      <c:valAx>
        <c:axId val="904133167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041410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215572584295451"/>
          <c:y val="0.82067274024683901"/>
          <c:w val="0.72520782996194033"/>
          <c:h val="0.179327086916425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 sz="900" b="0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sz="108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Répartition des prises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08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3.1459159159159159E-2"/>
          <c:y val="0.14588092765662858"/>
          <c:w val="0.92838618618618618"/>
          <c:h val="0.5592654897888542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'Graphes prez'!$P$45</c:f>
              <c:strCache>
                <c:ptCount val="1"/>
                <c:pt idx="0">
                  <c:v>PRO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val>
            <c:numRef>
              <c:f>'Graphes prez'!$P$47</c:f>
              <c:numCache>
                <c:formatCode>0.0%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73-4B5A-9385-D7B1EA50DD8D}"/>
            </c:ext>
          </c:extLst>
        </c:ser>
        <c:ser>
          <c:idx val="1"/>
          <c:order val="1"/>
          <c:tx>
            <c:strRef>
              <c:f>'Graphes prez'!$Q$45</c:f>
              <c:strCache>
                <c:ptCount val="1"/>
                <c:pt idx="0">
                  <c:v>EXE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/>
          </c:spPr>
          <c:invertIfNegative val="0"/>
          <c:val>
            <c:numRef>
              <c:f>'Graphes prez'!$Q$47</c:f>
              <c:numCache>
                <c:formatCode>0.0%</c:formatCode>
                <c:ptCount val="1"/>
                <c:pt idx="0">
                  <c:v>7.6073048737931831E-2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73-4B5A-9385-D7B1EA50DD8D}"/>
            </c:ext>
          </c:extLst>
        </c:ser>
        <c:ser>
          <c:idx val="2"/>
          <c:order val="2"/>
          <c:tx>
            <c:strRef>
              <c:f>'Graphes prez'!$R$45</c:f>
              <c:strCache>
                <c:ptCount val="1"/>
                <c:pt idx="0">
                  <c:v>En travaux</c:v>
                </c:pt>
              </c:strCache>
            </c:strRef>
          </c:tx>
          <c:spPr>
            <a:solidFill>
              <a:srgbClr val="FFC000"/>
            </a:solidFill>
            <a:ln w="19050">
              <a:solidFill>
                <a:schemeClr val="bg1"/>
              </a:solidFill>
            </a:ln>
            <a:effectLst/>
          </c:spPr>
          <c:invertIfNegative val="0"/>
          <c:val>
            <c:numRef>
              <c:f>'Graphes prez'!$R$47</c:f>
              <c:numCache>
                <c:formatCode>0.0%</c:formatCode>
                <c:ptCount val="1"/>
                <c:pt idx="0">
                  <c:v>0.56484820286146331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673-4B5A-9385-D7B1EA50DD8D}"/>
            </c:ext>
          </c:extLst>
        </c:ser>
        <c:ser>
          <c:idx val="3"/>
          <c:order val="3"/>
          <c:tx>
            <c:strRef>
              <c:f>'Graphes prez'!$S$45</c:f>
              <c:strCache>
                <c:ptCount val="1"/>
                <c:pt idx="0">
                  <c:v>DOE en cours</c:v>
                </c:pt>
              </c:strCache>
            </c:strRef>
          </c:tx>
          <c:spPr>
            <a:solidFill>
              <a:srgbClr val="FF9999"/>
            </a:solidFill>
            <a:ln w="19050">
              <a:solidFill>
                <a:schemeClr val="bg1"/>
              </a:solidFill>
            </a:ln>
            <a:effectLst/>
          </c:spPr>
          <c:invertIfNegative val="0"/>
          <c:val>
            <c:numRef>
              <c:f>'Graphes prez'!$S$47</c:f>
              <c:numCache>
                <c:formatCode>0.0%</c:formatCode>
                <c:ptCount val="1"/>
                <c:pt idx="0">
                  <c:v>0.25695009887169945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673-4B5A-9385-D7B1EA50DD8D}"/>
            </c:ext>
          </c:extLst>
        </c:ser>
        <c:ser>
          <c:idx val="4"/>
          <c:order val="4"/>
          <c:tx>
            <c:strRef>
              <c:f>'Graphes prez'!$T$45</c:f>
              <c:strCache>
                <c:ptCount val="1"/>
                <c:pt idx="0">
                  <c:v>Réception en cours</c:v>
                </c:pt>
              </c:strCache>
            </c:strRef>
          </c:tx>
          <c:spPr>
            <a:solidFill>
              <a:srgbClr val="FF6699"/>
            </a:solidFill>
            <a:ln w="19050">
              <a:solidFill>
                <a:schemeClr val="bg1"/>
              </a:solidFill>
            </a:ln>
            <a:effectLst/>
          </c:spPr>
          <c:invertIfNegative val="0"/>
          <c:val>
            <c:numRef>
              <c:f>'Graphes prez'!$T$47</c:f>
              <c:numCache>
                <c:formatCode>0.0%</c:formatCode>
                <c:ptCount val="1"/>
                <c:pt idx="0">
                  <c:v>0.10212864952890544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673-4B5A-9385-D7B1EA50DD8D}"/>
            </c:ext>
          </c:extLst>
        </c:ser>
        <c:ser>
          <c:idx val="5"/>
          <c:order val="5"/>
          <c:tx>
            <c:strRef>
              <c:f>'Graphes prez'!$U$45</c:f>
              <c:strCache>
                <c:ptCount val="1"/>
                <c:pt idx="0">
                  <c:v>Prises en exploitation</c:v>
                </c:pt>
              </c:strCache>
            </c:strRef>
          </c:tx>
          <c:spPr>
            <a:solidFill>
              <a:srgbClr val="FF0000"/>
            </a:solidFill>
            <a:ln w="19050">
              <a:solidFill>
                <a:schemeClr val="bg1"/>
              </a:solidFill>
            </a:ln>
            <a:effectLst/>
          </c:spPr>
          <c:invertIfNegative val="0"/>
          <c:val>
            <c:numRef>
              <c:f>'Graphes prez'!$U$47</c:f>
              <c:numCache>
                <c:formatCode>0.0%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673-4B5A-9385-D7B1EA50DD8D}"/>
            </c:ext>
          </c:extLst>
        </c:ser>
        <c:ser>
          <c:idx val="6"/>
          <c:order val="6"/>
          <c:tx>
            <c:strRef>
              <c:f>'Graphes prez'!$V$45</c:f>
              <c:strCache>
                <c:ptCount val="1"/>
                <c:pt idx="0">
                  <c:v>Commercialisables</c:v>
                </c:pt>
              </c:strCache>
            </c:strRef>
          </c:tx>
          <c:spPr>
            <a:solidFill>
              <a:srgbClr val="990033"/>
            </a:solidFill>
            <a:ln w="19050">
              <a:solidFill>
                <a:schemeClr val="bg1"/>
              </a:solidFill>
            </a:ln>
            <a:effectLst/>
          </c:spPr>
          <c:invertIfNegative val="0"/>
          <c:val>
            <c:numRef>
              <c:f>'Graphes prez'!$V$47</c:f>
              <c:numCache>
                <c:formatCode>0.0%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673-4B5A-9385-D7B1EA50DD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04141071"/>
        <c:axId val="904133167"/>
      </c:barChart>
      <c:catAx>
        <c:axId val="90414107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04133167"/>
        <c:crosses val="autoZero"/>
        <c:auto val="1"/>
        <c:lblAlgn val="ctr"/>
        <c:lblOffset val="100"/>
        <c:noMultiLvlLbl val="0"/>
      </c:catAx>
      <c:valAx>
        <c:axId val="904133167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041410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632132132132132"/>
          <c:y val="0.81591761855313261"/>
          <c:w val="0.78367867867867869"/>
          <c:h val="0.1577064728279681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solidFill>
      <a:sysClr val="window" lastClr="FFFFFF"/>
    </a:solidFill>
    <a:ln>
      <a:noFill/>
    </a:ln>
    <a:effectLst/>
  </c:spPr>
  <c:txPr>
    <a:bodyPr/>
    <a:lstStyle/>
    <a:p>
      <a:pPr>
        <a:defRPr lang="en-US" sz="900" b="0" i="0" u="none" strike="noStrike" kern="1200" baseline="0">
          <a:solidFill>
            <a:schemeClr val="tx1"/>
          </a:solidFill>
          <a:latin typeface="+mn-lt"/>
          <a:ea typeface="+mn-ea"/>
          <a:cs typeface="+mn-cs"/>
        </a:defRPr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F3F408-BED7-4C1C-A65E-3455B75BB73B}" type="datetimeFigureOut">
              <a:rPr lang="fr-FR" smtClean="0"/>
              <a:t>02/12/2021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DFA077-0DAF-4B0C-84A7-64C43AC2FE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086486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0547172-841D-45B6-9118-1B5A369FB9C1}" type="datetimeFigureOut">
              <a:rPr lang="fr-FR"/>
              <a:pPr>
                <a:defRPr/>
              </a:pPr>
              <a:t>02/12/2021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599"/>
            <a:ext cx="2946347" cy="496491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D13D0D4-DD0C-4334-A6A1-13D87B31215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2479063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EA811-0BE4-46FA-9599-294BB85F658D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9279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EA811-0BE4-46FA-9599-294BB85F658D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41085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EA811-0BE4-46FA-9599-294BB85F658D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089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EA811-0BE4-46FA-9599-294BB85F658D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2202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EA811-0BE4-46FA-9599-294BB85F658D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4560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EA811-0BE4-46FA-9599-294BB85F658D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4772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EA811-0BE4-46FA-9599-294BB85F658D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8599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EA811-0BE4-46FA-9599-294BB85F658D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9459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EA811-0BE4-46FA-9599-294BB85F658D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7855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EA811-0BE4-46FA-9599-294BB85F658D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67851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EA811-0BE4-46FA-9599-294BB85F658D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4378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6EA811-0BE4-46FA-9599-294BB85F658D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821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15616" y="2132856"/>
            <a:ext cx="7632848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35696" y="3933056"/>
            <a:ext cx="6336704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fr-BE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197850" y="6453188"/>
            <a:ext cx="695325" cy="2873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DDBEC3E-B047-4269-911C-0087B89DB005}" type="slidenum">
              <a:rPr lang="fr-BE" altLang="fr-FR" smtClean="0"/>
              <a:pPr/>
              <a:t>‹N°›</a:t>
            </a:fld>
            <a:endParaRPr lang="fr-BE" altLang="fr-FR" dirty="0"/>
          </a:p>
        </p:txBody>
      </p:sp>
    </p:spTree>
    <p:extLst>
      <p:ext uri="{BB962C8B-B14F-4D97-AF65-F5344CB8AC3E}">
        <p14:creationId xmlns:p14="http://schemas.microsoft.com/office/powerpoint/2010/main" val="2925639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39752" y="4797152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39752" y="1052735"/>
            <a:ext cx="5486400" cy="3671391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fr-BE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39752" y="5363890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197850" y="6453188"/>
            <a:ext cx="695325" cy="2873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A4465A2-AF5F-47E4-9237-46870059BF4C}" type="slidenum">
              <a:rPr lang="fr-BE" altLang="fr-FR"/>
              <a:pPr/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753402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347864" y="115888"/>
            <a:ext cx="5545311" cy="1440904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FR" dirty="0"/>
              <a:t>Cliquez pour modifier le style du titre</a:t>
            </a:r>
            <a:endParaRPr lang="fr-BE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043608" y="1916832"/>
            <a:ext cx="7643192" cy="4248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197850" y="6453188"/>
            <a:ext cx="695325" cy="2873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981945E-1DAB-413B-9A4E-34F4A85D98CB}" type="slidenum">
              <a:rPr lang="fr-BE" altLang="fr-FR"/>
              <a:pPr/>
              <a:t>‹N°›</a:t>
            </a:fld>
            <a:endParaRPr lang="fr-BE" altLang="fr-FR"/>
          </a:p>
        </p:txBody>
      </p:sp>
      <p:sp>
        <p:nvSpPr>
          <p:cNvPr id="6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3995738" y="6453188"/>
            <a:ext cx="2520950" cy="292100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e la date 2"/>
          <p:cNvSpPr>
            <a:spLocks noGrp="1"/>
          </p:cNvSpPr>
          <p:nvPr>
            <p:ph type="dt" sz="half" idx="12"/>
          </p:nvPr>
        </p:nvSpPr>
        <p:spPr>
          <a:xfrm>
            <a:off x="6875463" y="6453188"/>
            <a:ext cx="1296987" cy="287337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/>
                </a:solidFill>
                <a:cs typeface="Arial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8304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236296" y="274638"/>
            <a:ext cx="1450504" cy="5890666"/>
          </a:xfrm>
          <a:prstGeom prst="rect">
            <a:avLst/>
          </a:prstGeom>
        </p:spPr>
        <p:txBody>
          <a:bodyPr vert="eaVert"/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fr-BE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115616" y="274638"/>
            <a:ext cx="6019800" cy="589066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197850" y="6453188"/>
            <a:ext cx="695325" cy="2873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B887604-C423-4A16-8481-ACC6D49A6C72}" type="slidenum">
              <a:rPr lang="fr-BE" altLang="fr-FR"/>
              <a:pPr/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3432448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u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2"/>
          <a:srcRect l="24467" t="39120" r="12418" b="43023"/>
          <a:stretch/>
        </p:blipFill>
        <p:spPr>
          <a:xfrm>
            <a:off x="0" y="6044678"/>
            <a:ext cx="9144000" cy="817626"/>
          </a:xfrm>
          <a:prstGeom prst="rect">
            <a:avLst/>
          </a:prstGeom>
        </p:spPr>
      </p:pic>
      <p:sp>
        <p:nvSpPr>
          <p:cNvPr id="1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423521" y="6357274"/>
            <a:ext cx="552450" cy="409575"/>
          </a:xfrm>
          <a:prstGeom prst="rect">
            <a:avLst/>
          </a:prstGeom>
        </p:spPr>
        <p:txBody>
          <a:bodyPr/>
          <a:lstStyle>
            <a:lvl1pPr algn="ctr">
              <a:defRPr sz="15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fld id="{DFF696B2-32F0-4B05-A91B-DA16BBBC180C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Titre 1"/>
          <p:cNvSpPr>
            <a:spLocks noGrp="1"/>
          </p:cNvSpPr>
          <p:nvPr>
            <p:ph type="title" hasCustomPrompt="1"/>
          </p:nvPr>
        </p:nvSpPr>
        <p:spPr>
          <a:xfrm>
            <a:off x="628650" y="365125"/>
            <a:ext cx="7395210" cy="104305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C91A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defRPr>
            </a:lvl1pPr>
          </a:lstStyle>
          <a:p>
            <a:r>
              <a:rPr lang="fr-FR" dirty="0"/>
              <a:t>Contenu</a:t>
            </a:r>
          </a:p>
        </p:txBody>
      </p:sp>
      <p:sp>
        <p:nvSpPr>
          <p:cNvPr id="14" name="Espace réservé du contenu 2"/>
          <p:cNvSpPr>
            <a:spLocks noGrp="1"/>
          </p:cNvSpPr>
          <p:nvPr>
            <p:ph idx="1"/>
          </p:nvPr>
        </p:nvSpPr>
        <p:spPr>
          <a:xfrm>
            <a:off x="628650" y="1459866"/>
            <a:ext cx="8204454" cy="3816223"/>
          </a:xfrm>
          <a:prstGeom prst="rect">
            <a:avLst/>
          </a:prstGeom>
        </p:spPr>
        <p:txBody>
          <a:bodyPr/>
          <a:lstStyle>
            <a:lvl1pPr marL="214313" indent="-214313">
              <a:buClr>
                <a:srgbClr val="3C91AE"/>
              </a:buClr>
              <a:buFont typeface="Wingdings" panose="05000000000000000000" pitchFamily="2" charset="2"/>
              <a:buChar char="v"/>
              <a:defRPr sz="1800" b="0" i="0">
                <a:solidFill>
                  <a:schemeClr val="tx1"/>
                </a:solidFill>
                <a:effectLst/>
                <a:latin typeface="Georgia" panose="02040502050405020303" pitchFamily="18" charset="0"/>
              </a:defRPr>
            </a:lvl1pPr>
            <a:lvl2pPr marL="514350" indent="-171450">
              <a:buClr>
                <a:schemeClr val="tx1">
                  <a:lumMod val="65000"/>
                  <a:lumOff val="35000"/>
                </a:schemeClr>
              </a:buClr>
              <a:buFont typeface="Wingdings" panose="05000000000000000000" pitchFamily="2" charset="2"/>
              <a:buChar char="§"/>
              <a:defRPr sz="1500" b="0" i="0">
                <a:solidFill>
                  <a:schemeClr val="tx1"/>
                </a:solidFill>
                <a:effectLst/>
                <a:latin typeface="Georgia" panose="02040502050405020303" pitchFamily="18" charset="0"/>
              </a:defRPr>
            </a:lvl2pPr>
            <a:lvl3pPr marL="685800" indent="0">
              <a:buNone/>
              <a:defRPr sz="1500" b="0">
                <a:solidFill>
                  <a:schemeClr val="tx1"/>
                </a:solidFill>
                <a:effectLst/>
                <a:latin typeface="Georgia" panose="02040502050405020303" pitchFamily="18" charset="0"/>
              </a:defRPr>
            </a:lvl3pPr>
            <a:lvl4pPr marL="1028700" indent="0">
              <a:buNone/>
              <a:defRPr>
                <a:latin typeface="Georgia" panose="02040502050405020303" pitchFamily="18" charset="0"/>
              </a:defRPr>
            </a:lvl4pPr>
            <a:lvl5pPr marL="1543050" indent="-171450">
              <a:buFont typeface="Wingdings" panose="05000000000000000000" pitchFamily="2" charset="2"/>
              <a:buChar char="ü"/>
              <a:defRPr sz="1200" b="0">
                <a:solidFill>
                  <a:schemeClr val="tx1"/>
                </a:solidFill>
                <a:effectLst/>
                <a:latin typeface="Georgia" panose="02040502050405020303" pitchFamily="18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8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3457575" y="6399214"/>
            <a:ext cx="222885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fr-FR"/>
              <a:t>Consultation phase 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9664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8505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Cliquez pour modifier le titre de la page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008000"/>
            <a:ext cx="8504635" cy="360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e comparaison gauche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4000" y="1515834"/>
            <a:ext cx="4104000" cy="360000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 marL="0" indent="0">
              <a:buNone/>
              <a:defRPr sz="135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4000" y="2023668"/>
            <a:ext cx="4104000" cy="4168332"/>
          </a:xfrm>
          <a:prstGeom prst="rect">
            <a:avLst/>
          </a:prstGeom>
          <a:ln w="28575">
            <a:noFill/>
          </a:ln>
        </p:spPr>
        <p:txBody>
          <a:bodyPr vert="horz" lIns="180000" tIns="45720" rIns="180000" bIns="45720" rtlCol="0">
            <a:normAutofit/>
          </a:bodyPr>
          <a:lstStyle>
            <a:lvl1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201216" lvl="0" indent="-201216">
              <a:spcBef>
                <a:spcPts val="900"/>
              </a:spcBef>
              <a:spcAft>
                <a:spcPts val="150"/>
              </a:spcAft>
              <a:buClr>
                <a:srgbClr val="3E91B1"/>
              </a:buClr>
              <a:buSzPct val="100000"/>
              <a:buFont typeface="Trebuchet MS" panose="020B0603020202020204" pitchFamily="34" charset="0"/>
              <a:buChar char="●"/>
            </a:pPr>
            <a:r>
              <a:rPr lang="fr-FR" noProof="0" dirty="0"/>
              <a:t>Modifiez les styles du texte du masque</a:t>
            </a:r>
          </a:p>
          <a:p>
            <a:pPr marL="334566" lvl="1" indent="-184547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ourier New" panose="02070309020205020404" pitchFamily="49" charset="0"/>
              <a:buChar char="o"/>
            </a:pPr>
            <a:r>
              <a:rPr lang="fr-FR" noProof="0" dirty="0"/>
              <a:t>Deuxième niveau</a:t>
            </a:r>
          </a:p>
          <a:p>
            <a:pPr marL="425196" lvl="2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Wingdings" panose="05000000000000000000" pitchFamily="2" charset="2"/>
              <a:buChar char="§"/>
            </a:pPr>
            <a:r>
              <a:rPr lang="fr-FR" noProof="0" dirty="0"/>
              <a:t>Troisième niveau</a:t>
            </a:r>
          </a:p>
          <a:p>
            <a:pPr marL="562356" lvl="3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</a:pPr>
            <a:r>
              <a:rPr lang="fr-FR" noProof="0" dirty="0"/>
              <a:t>Quatrième niveau</a:t>
            </a:r>
          </a:p>
          <a:p>
            <a:pPr marL="699516" lvl="4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alibri" pitchFamily="34" charset="0"/>
              <a:buChar char="◦"/>
            </a:pPr>
            <a:r>
              <a:rPr lang="fr-FR" noProof="0" dirty="0"/>
              <a:t>Cinquième niveau</a:t>
            </a:r>
          </a:p>
        </p:txBody>
      </p:sp>
      <p:sp>
        <p:nvSpPr>
          <p:cNvPr id="12" name="Espace réservé de comparaison gauche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000" y="1516360"/>
            <a:ext cx="4104000" cy="358775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 sz="1350" b="1"/>
            </a:lvl1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4916" y="2020360"/>
            <a:ext cx="4104085" cy="4170891"/>
          </a:xfrm>
          <a:prstGeom prst="rect">
            <a:avLst/>
          </a:prstGeom>
          <a:ln w="28575">
            <a:noFill/>
          </a:ln>
        </p:spPr>
        <p:txBody>
          <a:bodyPr vert="horz" lIns="180000" tIns="45720" rIns="180000" bIns="45720" rtlCol="0">
            <a:normAutofit/>
          </a:bodyPr>
          <a:lstStyle>
            <a:lvl1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201216" lvl="0" indent="-201216">
              <a:spcBef>
                <a:spcPts val="900"/>
              </a:spcBef>
              <a:spcAft>
                <a:spcPts val="150"/>
              </a:spcAft>
              <a:buClr>
                <a:srgbClr val="3E91B1"/>
              </a:buClr>
              <a:buSzPct val="100000"/>
              <a:buFont typeface="Trebuchet MS" panose="020B0603020202020204" pitchFamily="34" charset="0"/>
              <a:buChar char="●"/>
            </a:pPr>
            <a:r>
              <a:rPr lang="fr-FR" noProof="0" dirty="0"/>
              <a:t>Modifiez les styles du texte du masque</a:t>
            </a:r>
          </a:p>
          <a:p>
            <a:pPr marL="334566" lvl="1" indent="-184547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ourier New" panose="02070309020205020404" pitchFamily="49" charset="0"/>
              <a:buChar char="o"/>
            </a:pPr>
            <a:r>
              <a:rPr lang="fr-FR" noProof="0" dirty="0"/>
              <a:t>Deuxième niveau</a:t>
            </a:r>
          </a:p>
          <a:p>
            <a:pPr marL="425196" lvl="2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Wingdings" panose="05000000000000000000" pitchFamily="2" charset="2"/>
              <a:buChar char="§"/>
            </a:pPr>
            <a:r>
              <a:rPr lang="fr-FR" noProof="0" dirty="0"/>
              <a:t>Troisième niveau</a:t>
            </a:r>
          </a:p>
          <a:p>
            <a:pPr marL="562356" lvl="3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</a:pPr>
            <a:r>
              <a:rPr lang="fr-FR" noProof="0" dirty="0"/>
              <a:t>Quatrième niveau</a:t>
            </a:r>
          </a:p>
          <a:p>
            <a:pPr marL="699516" lvl="4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alibri" pitchFamily="34" charset="0"/>
              <a:buChar char="◦"/>
            </a:pPr>
            <a:r>
              <a:rPr lang="fr-FR" noProof="0" dirty="0"/>
              <a:t>Cinquième niveau</a:t>
            </a:r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11" name="Espace réservé du pied de page 2">
            <a:extLst>
              <a:ext uri="{FF2B5EF4-FFF2-40B4-BE49-F238E27FC236}">
                <a16:creationId xmlns:a16="http://schemas.microsoft.com/office/drawing/2014/main" id="{B718DD73-09AF-4E33-BBFB-22750B293D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945" y="6382259"/>
            <a:ext cx="5015525" cy="398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Marché 17/002 </a:t>
            </a:r>
          </a:p>
        </p:txBody>
      </p:sp>
    </p:spTree>
    <p:extLst>
      <p:ext uri="{BB962C8B-B14F-4D97-AF65-F5344CB8AC3E}">
        <p14:creationId xmlns:p14="http://schemas.microsoft.com/office/powerpoint/2010/main" val="1455929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8505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Cliquez pour modifier le titre de la page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008000"/>
            <a:ext cx="8504635" cy="360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e comparaison gauche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4000" y="1515834"/>
            <a:ext cx="4104000" cy="360000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 marL="0" indent="0">
              <a:buNone/>
              <a:defRPr sz="135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4000" y="2023668"/>
            <a:ext cx="4104000" cy="4168332"/>
          </a:xfrm>
          <a:prstGeom prst="rect">
            <a:avLst/>
          </a:prstGeom>
          <a:ln w="28575">
            <a:noFill/>
          </a:ln>
        </p:spPr>
        <p:txBody>
          <a:bodyPr vert="horz" lIns="180000" tIns="45720" rIns="180000" bIns="45720" rtlCol="0">
            <a:normAutofit/>
          </a:bodyPr>
          <a:lstStyle>
            <a:lvl1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201216" lvl="0" indent="-201216">
              <a:spcBef>
                <a:spcPts val="900"/>
              </a:spcBef>
              <a:spcAft>
                <a:spcPts val="150"/>
              </a:spcAft>
              <a:buClr>
                <a:srgbClr val="3E91B1"/>
              </a:buClr>
              <a:buSzPct val="100000"/>
              <a:buFont typeface="Trebuchet MS" panose="020B0603020202020204" pitchFamily="34" charset="0"/>
              <a:buChar char="●"/>
            </a:pPr>
            <a:r>
              <a:rPr lang="fr-FR" noProof="0" dirty="0"/>
              <a:t>Modifiez les styles du texte du masque</a:t>
            </a:r>
          </a:p>
          <a:p>
            <a:pPr marL="334566" lvl="1" indent="-184547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ourier New" panose="02070309020205020404" pitchFamily="49" charset="0"/>
              <a:buChar char="o"/>
            </a:pPr>
            <a:r>
              <a:rPr lang="fr-FR" noProof="0" dirty="0"/>
              <a:t>Deuxième niveau</a:t>
            </a:r>
          </a:p>
          <a:p>
            <a:pPr marL="425196" lvl="2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Wingdings" panose="05000000000000000000" pitchFamily="2" charset="2"/>
              <a:buChar char="§"/>
            </a:pPr>
            <a:r>
              <a:rPr lang="fr-FR" noProof="0" dirty="0"/>
              <a:t>Troisième niveau</a:t>
            </a:r>
          </a:p>
          <a:p>
            <a:pPr marL="562356" lvl="3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</a:pPr>
            <a:r>
              <a:rPr lang="fr-FR" noProof="0" dirty="0"/>
              <a:t>Quatrième niveau</a:t>
            </a:r>
          </a:p>
          <a:p>
            <a:pPr marL="699516" lvl="4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alibri" pitchFamily="34" charset="0"/>
              <a:buChar char="◦"/>
            </a:pPr>
            <a:r>
              <a:rPr lang="fr-FR" noProof="0" dirty="0"/>
              <a:t>Cinquième niveau</a:t>
            </a:r>
          </a:p>
        </p:txBody>
      </p:sp>
      <p:sp>
        <p:nvSpPr>
          <p:cNvPr id="12" name="Espace réservé de comparaison gauche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000" y="1516360"/>
            <a:ext cx="4104000" cy="358775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 sz="1350" b="1"/>
            </a:lvl1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4916" y="2020360"/>
            <a:ext cx="4104085" cy="4170891"/>
          </a:xfrm>
          <a:prstGeom prst="rect">
            <a:avLst/>
          </a:prstGeom>
          <a:ln w="28575">
            <a:noFill/>
          </a:ln>
        </p:spPr>
        <p:txBody>
          <a:bodyPr vert="horz" lIns="180000" tIns="45720" rIns="180000" bIns="45720" rtlCol="0">
            <a:normAutofit/>
          </a:bodyPr>
          <a:lstStyle>
            <a:lvl1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201216" lvl="0" indent="-201216">
              <a:spcBef>
                <a:spcPts val="900"/>
              </a:spcBef>
              <a:spcAft>
                <a:spcPts val="150"/>
              </a:spcAft>
              <a:buClr>
                <a:srgbClr val="3E91B1"/>
              </a:buClr>
              <a:buSzPct val="100000"/>
              <a:buFont typeface="Trebuchet MS" panose="020B0603020202020204" pitchFamily="34" charset="0"/>
              <a:buChar char="●"/>
            </a:pPr>
            <a:r>
              <a:rPr lang="fr-FR" noProof="0" dirty="0"/>
              <a:t>Modifiez les styles du texte du masque</a:t>
            </a:r>
          </a:p>
          <a:p>
            <a:pPr marL="334566" lvl="1" indent="-184547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ourier New" panose="02070309020205020404" pitchFamily="49" charset="0"/>
              <a:buChar char="o"/>
            </a:pPr>
            <a:r>
              <a:rPr lang="fr-FR" noProof="0" dirty="0"/>
              <a:t>Deuxième niveau</a:t>
            </a:r>
          </a:p>
          <a:p>
            <a:pPr marL="425196" lvl="2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Wingdings" panose="05000000000000000000" pitchFamily="2" charset="2"/>
              <a:buChar char="§"/>
            </a:pPr>
            <a:r>
              <a:rPr lang="fr-FR" noProof="0" dirty="0"/>
              <a:t>Troisième niveau</a:t>
            </a:r>
          </a:p>
          <a:p>
            <a:pPr marL="562356" lvl="3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</a:pPr>
            <a:r>
              <a:rPr lang="fr-FR" noProof="0" dirty="0"/>
              <a:t>Quatrième niveau</a:t>
            </a:r>
          </a:p>
          <a:p>
            <a:pPr marL="699516" lvl="4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alibri" pitchFamily="34" charset="0"/>
              <a:buChar char="◦"/>
            </a:pPr>
            <a:r>
              <a:rPr lang="fr-FR" noProof="0" dirty="0"/>
              <a:t>Cinquième niveau</a:t>
            </a:r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11" name="Espace réservé du pied de page 2">
            <a:extLst>
              <a:ext uri="{FF2B5EF4-FFF2-40B4-BE49-F238E27FC236}">
                <a16:creationId xmlns:a16="http://schemas.microsoft.com/office/drawing/2014/main" id="{B718DD73-09AF-4E33-BBFB-22750B293D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945" y="6382259"/>
            <a:ext cx="5015525" cy="398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Marché 17/002 </a:t>
            </a:r>
          </a:p>
        </p:txBody>
      </p:sp>
    </p:spTree>
    <p:extLst>
      <p:ext uri="{BB962C8B-B14F-4D97-AF65-F5344CB8AC3E}">
        <p14:creationId xmlns:p14="http://schemas.microsoft.com/office/powerpoint/2010/main" val="1300410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8505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Cliquez pour modifier le titre de la page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008000"/>
            <a:ext cx="8504635" cy="360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e comparaison gauche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4000" y="1515834"/>
            <a:ext cx="4104000" cy="360000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 marL="0" indent="0">
              <a:buNone/>
              <a:defRPr sz="135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4000" y="2023668"/>
            <a:ext cx="4104000" cy="4168332"/>
          </a:xfrm>
          <a:prstGeom prst="rect">
            <a:avLst/>
          </a:prstGeom>
          <a:ln w="28575">
            <a:noFill/>
          </a:ln>
        </p:spPr>
        <p:txBody>
          <a:bodyPr vert="horz" lIns="180000" tIns="45720" rIns="180000" bIns="45720" rtlCol="0">
            <a:normAutofit/>
          </a:bodyPr>
          <a:lstStyle>
            <a:lvl1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201216" lvl="0" indent="-201216">
              <a:spcBef>
                <a:spcPts val="900"/>
              </a:spcBef>
              <a:spcAft>
                <a:spcPts val="150"/>
              </a:spcAft>
              <a:buClr>
                <a:srgbClr val="3E91B1"/>
              </a:buClr>
              <a:buSzPct val="100000"/>
              <a:buFont typeface="Trebuchet MS" panose="020B0603020202020204" pitchFamily="34" charset="0"/>
              <a:buChar char="●"/>
            </a:pPr>
            <a:r>
              <a:rPr lang="fr-FR" noProof="0" dirty="0"/>
              <a:t>Modifiez les styles du texte du masque</a:t>
            </a:r>
          </a:p>
          <a:p>
            <a:pPr marL="334566" lvl="1" indent="-184547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ourier New" panose="02070309020205020404" pitchFamily="49" charset="0"/>
              <a:buChar char="o"/>
            </a:pPr>
            <a:r>
              <a:rPr lang="fr-FR" noProof="0" dirty="0"/>
              <a:t>Deuxième niveau</a:t>
            </a:r>
          </a:p>
          <a:p>
            <a:pPr marL="425196" lvl="2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Wingdings" panose="05000000000000000000" pitchFamily="2" charset="2"/>
              <a:buChar char="§"/>
            </a:pPr>
            <a:r>
              <a:rPr lang="fr-FR" noProof="0" dirty="0"/>
              <a:t>Troisième niveau</a:t>
            </a:r>
          </a:p>
          <a:p>
            <a:pPr marL="562356" lvl="3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</a:pPr>
            <a:r>
              <a:rPr lang="fr-FR" noProof="0" dirty="0"/>
              <a:t>Quatrième niveau</a:t>
            </a:r>
          </a:p>
          <a:p>
            <a:pPr marL="699516" lvl="4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alibri" pitchFamily="34" charset="0"/>
              <a:buChar char="◦"/>
            </a:pPr>
            <a:r>
              <a:rPr lang="fr-FR" noProof="0" dirty="0"/>
              <a:t>Cinquième niveau</a:t>
            </a:r>
          </a:p>
        </p:txBody>
      </p:sp>
      <p:sp>
        <p:nvSpPr>
          <p:cNvPr id="12" name="Espace réservé de comparaison gauche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000" y="1516360"/>
            <a:ext cx="4104000" cy="358775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 sz="1350" b="1"/>
            </a:lvl1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4916" y="2020360"/>
            <a:ext cx="4104085" cy="4170891"/>
          </a:xfrm>
          <a:prstGeom prst="rect">
            <a:avLst/>
          </a:prstGeom>
          <a:ln w="28575">
            <a:noFill/>
          </a:ln>
        </p:spPr>
        <p:txBody>
          <a:bodyPr vert="horz" lIns="180000" tIns="45720" rIns="180000" bIns="45720" rtlCol="0">
            <a:normAutofit/>
          </a:bodyPr>
          <a:lstStyle>
            <a:lvl1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201216" lvl="0" indent="-201216">
              <a:spcBef>
                <a:spcPts val="900"/>
              </a:spcBef>
              <a:spcAft>
                <a:spcPts val="150"/>
              </a:spcAft>
              <a:buClr>
                <a:srgbClr val="3E91B1"/>
              </a:buClr>
              <a:buSzPct val="100000"/>
              <a:buFont typeface="Trebuchet MS" panose="020B0603020202020204" pitchFamily="34" charset="0"/>
              <a:buChar char="●"/>
            </a:pPr>
            <a:r>
              <a:rPr lang="fr-FR" noProof="0" dirty="0"/>
              <a:t>Modifiez les styles du texte du masque</a:t>
            </a:r>
          </a:p>
          <a:p>
            <a:pPr marL="334566" lvl="1" indent="-184547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ourier New" panose="02070309020205020404" pitchFamily="49" charset="0"/>
              <a:buChar char="o"/>
            </a:pPr>
            <a:r>
              <a:rPr lang="fr-FR" noProof="0" dirty="0"/>
              <a:t>Deuxième niveau</a:t>
            </a:r>
          </a:p>
          <a:p>
            <a:pPr marL="425196" lvl="2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Wingdings" panose="05000000000000000000" pitchFamily="2" charset="2"/>
              <a:buChar char="§"/>
            </a:pPr>
            <a:r>
              <a:rPr lang="fr-FR" noProof="0" dirty="0"/>
              <a:t>Troisième niveau</a:t>
            </a:r>
          </a:p>
          <a:p>
            <a:pPr marL="562356" lvl="3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</a:pPr>
            <a:r>
              <a:rPr lang="fr-FR" noProof="0" dirty="0"/>
              <a:t>Quatrième niveau</a:t>
            </a:r>
          </a:p>
          <a:p>
            <a:pPr marL="699516" lvl="4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alibri" pitchFamily="34" charset="0"/>
              <a:buChar char="◦"/>
            </a:pPr>
            <a:r>
              <a:rPr lang="fr-FR" noProof="0" dirty="0"/>
              <a:t>Cinquième niveau</a:t>
            </a:r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11" name="Espace réservé du pied de page 2">
            <a:extLst>
              <a:ext uri="{FF2B5EF4-FFF2-40B4-BE49-F238E27FC236}">
                <a16:creationId xmlns:a16="http://schemas.microsoft.com/office/drawing/2014/main" id="{B718DD73-09AF-4E33-BBFB-22750B293D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945" y="6382259"/>
            <a:ext cx="5015525" cy="398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Marché 17/002 </a:t>
            </a:r>
          </a:p>
        </p:txBody>
      </p:sp>
    </p:spTree>
    <p:extLst>
      <p:ext uri="{BB962C8B-B14F-4D97-AF65-F5344CB8AC3E}">
        <p14:creationId xmlns:p14="http://schemas.microsoft.com/office/powerpoint/2010/main" val="3370247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8505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Cliquez pour modifier le titre de la page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008000"/>
            <a:ext cx="8504635" cy="360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e comparaison gauche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4000" y="1515834"/>
            <a:ext cx="4104000" cy="360000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 marL="0" indent="0">
              <a:buNone/>
              <a:defRPr sz="135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4000" y="2023668"/>
            <a:ext cx="4104000" cy="4168332"/>
          </a:xfrm>
          <a:prstGeom prst="rect">
            <a:avLst/>
          </a:prstGeom>
          <a:ln w="28575">
            <a:noFill/>
          </a:ln>
        </p:spPr>
        <p:txBody>
          <a:bodyPr vert="horz" lIns="180000" tIns="45720" rIns="180000" bIns="45720" rtlCol="0">
            <a:normAutofit/>
          </a:bodyPr>
          <a:lstStyle>
            <a:lvl1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201216" lvl="0" indent="-201216">
              <a:spcBef>
                <a:spcPts val="900"/>
              </a:spcBef>
              <a:spcAft>
                <a:spcPts val="150"/>
              </a:spcAft>
              <a:buClr>
                <a:srgbClr val="3E91B1"/>
              </a:buClr>
              <a:buSzPct val="100000"/>
              <a:buFont typeface="Trebuchet MS" panose="020B0603020202020204" pitchFamily="34" charset="0"/>
              <a:buChar char="●"/>
            </a:pPr>
            <a:r>
              <a:rPr lang="fr-FR" noProof="0" dirty="0"/>
              <a:t>Modifiez les styles du texte du masque</a:t>
            </a:r>
          </a:p>
          <a:p>
            <a:pPr marL="334566" lvl="1" indent="-184547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ourier New" panose="02070309020205020404" pitchFamily="49" charset="0"/>
              <a:buChar char="o"/>
            </a:pPr>
            <a:r>
              <a:rPr lang="fr-FR" noProof="0" dirty="0"/>
              <a:t>Deuxième niveau</a:t>
            </a:r>
          </a:p>
          <a:p>
            <a:pPr marL="425196" lvl="2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Wingdings" panose="05000000000000000000" pitchFamily="2" charset="2"/>
              <a:buChar char="§"/>
            </a:pPr>
            <a:r>
              <a:rPr lang="fr-FR" noProof="0" dirty="0"/>
              <a:t>Troisième niveau</a:t>
            </a:r>
          </a:p>
          <a:p>
            <a:pPr marL="562356" lvl="3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</a:pPr>
            <a:r>
              <a:rPr lang="fr-FR" noProof="0" dirty="0"/>
              <a:t>Quatrième niveau</a:t>
            </a:r>
          </a:p>
          <a:p>
            <a:pPr marL="699516" lvl="4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alibri" pitchFamily="34" charset="0"/>
              <a:buChar char="◦"/>
            </a:pPr>
            <a:r>
              <a:rPr lang="fr-FR" noProof="0" dirty="0"/>
              <a:t>Cinquième niveau</a:t>
            </a:r>
          </a:p>
        </p:txBody>
      </p:sp>
      <p:sp>
        <p:nvSpPr>
          <p:cNvPr id="12" name="Espace réservé de comparaison gauche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000" y="1516360"/>
            <a:ext cx="4104000" cy="358775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 sz="1350" b="1"/>
            </a:lvl1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4916" y="2020360"/>
            <a:ext cx="4104085" cy="4170891"/>
          </a:xfrm>
          <a:prstGeom prst="rect">
            <a:avLst/>
          </a:prstGeom>
          <a:ln w="28575">
            <a:noFill/>
          </a:ln>
        </p:spPr>
        <p:txBody>
          <a:bodyPr vert="horz" lIns="180000" tIns="45720" rIns="180000" bIns="45720" rtlCol="0">
            <a:normAutofit/>
          </a:bodyPr>
          <a:lstStyle>
            <a:lvl1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201216" lvl="0" indent="-201216">
              <a:spcBef>
                <a:spcPts val="900"/>
              </a:spcBef>
              <a:spcAft>
                <a:spcPts val="150"/>
              </a:spcAft>
              <a:buClr>
                <a:srgbClr val="3E91B1"/>
              </a:buClr>
              <a:buSzPct val="100000"/>
              <a:buFont typeface="Trebuchet MS" panose="020B0603020202020204" pitchFamily="34" charset="0"/>
              <a:buChar char="●"/>
            </a:pPr>
            <a:r>
              <a:rPr lang="fr-FR" noProof="0" dirty="0"/>
              <a:t>Modifiez les styles du texte du masque</a:t>
            </a:r>
          </a:p>
          <a:p>
            <a:pPr marL="334566" lvl="1" indent="-184547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ourier New" panose="02070309020205020404" pitchFamily="49" charset="0"/>
              <a:buChar char="o"/>
            </a:pPr>
            <a:r>
              <a:rPr lang="fr-FR" noProof="0" dirty="0"/>
              <a:t>Deuxième niveau</a:t>
            </a:r>
          </a:p>
          <a:p>
            <a:pPr marL="425196" lvl="2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Wingdings" panose="05000000000000000000" pitchFamily="2" charset="2"/>
              <a:buChar char="§"/>
            </a:pPr>
            <a:r>
              <a:rPr lang="fr-FR" noProof="0" dirty="0"/>
              <a:t>Troisième niveau</a:t>
            </a:r>
          </a:p>
          <a:p>
            <a:pPr marL="562356" lvl="3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</a:pPr>
            <a:r>
              <a:rPr lang="fr-FR" noProof="0" dirty="0"/>
              <a:t>Quatrième niveau</a:t>
            </a:r>
          </a:p>
          <a:p>
            <a:pPr marL="699516" lvl="4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alibri" pitchFamily="34" charset="0"/>
              <a:buChar char="◦"/>
            </a:pPr>
            <a:r>
              <a:rPr lang="fr-FR" noProof="0" dirty="0"/>
              <a:t>Cinquième niveau</a:t>
            </a:r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11" name="Espace réservé du pied de page 2">
            <a:extLst>
              <a:ext uri="{FF2B5EF4-FFF2-40B4-BE49-F238E27FC236}">
                <a16:creationId xmlns:a16="http://schemas.microsoft.com/office/drawing/2014/main" id="{B718DD73-09AF-4E33-BBFB-22750B293D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945" y="6382259"/>
            <a:ext cx="5015525" cy="398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Marché 17/002 </a:t>
            </a:r>
          </a:p>
        </p:txBody>
      </p:sp>
    </p:spTree>
    <p:extLst>
      <p:ext uri="{BB962C8B-B14F-4D97-AF65-F5344CB8AC3E}">
        <p14:creationId xmlns:p14="http://schemas.microsoft.com/office/powerpoint/2010/main" val="8561009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8505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Cliquez pour modifier le titre de la page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008000"/>
            <a:ext cx="8504635" cy="360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e comparaison gauche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4000" y="1515834"/>
            <a:ext cx="4104000" cy="360000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 marL="0" indent="0">
              <a:buNone/>
              <a:defRPr sz="135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4000" y="2023668"/>
            <a:ext cx="4104000" cy="4168332"/>
          </a:xfrm>
          <a:prstGeom prst="rect">
            <a:avLst/>
          </a:prstGeom>
          <a:ln w="28575">
            <a:noFill/>
          </a:ln>
        </p:spPr>
        <p:txBody>
          <a:bodyPr vert="horz" lIns="180000" tIns="45720" rIns="180000" bIns="45720" rtlCol="0">
            <a:normAutofit/>
          </a:bodyPr>
          <a:lstStyle>
            <a:lvl1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201216" lvl="0" indent="-201216">
              <a:spcBef>
                <a:spcPts val="900"/>
              </a:spcBef>
              <a:spcAft>
                <a:spcPts val="150"/>
              </a:spcAft>
              <a:buClr>
                <a:srgbClr val="3E91B1"/>
              </a:buClr>
              <a:buSzPct val="100000"/>
              <a:buFont typeface="Trebuchet MS" panose="020B0603020202020204" pitchFamily="34" charset="0"/>
              <a:buChar char="●"/>
            </a:pPr>
            <a:r>
              <a:rPr lang="fr-FR" noProof="0" dirty="0"/>
              <a:t>Modifiez les styles du texte du masque</a:t>
            </a:r>
          </a:p>
          <a:p>
            <a:pPr marL="334566" lvl="1" indent="-184547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ourier New" panose="02070309020205020404" pitchFamily="49" charset="0"/>
              <a:buChar char="o"/>
            </a:pPr>
            <a:r>
              <a:rPr lang="fr-FR" noProof="0" dirty="0"/>
              <a:t>Deuxième niveau</a:t>
            </a:r>
          </a:p>
          <a:p>
            <a:pPr marL="425196" lvl="2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Wingdings" panose="05000000000000000000" pitchFamily="2" charset="2"/>
              <a:buChar char="§"/>
            </a:pPr>
            <a:r>
              <a:rPr lang="fr-FR" noProof="0" dirty="0"/>
              <a:t>Troisième niveau</a:t>
            </a:r>
          </a:p>
          <a:p>
            <a:pPr marL="562356" lvl="3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</a:pPr>
            <a:r>
              <a:rPr lang="fr-FR" noProof="0" dirty="0"/>
              <a:t>Quatrième niveau</a:t>
            </a:r>
          </a:p>
          <a:p>
            <a:pPr marL="699516" lvl="4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alibri" pitchFamily="34" charset="0"/>
              <a:buChar char="◦"/>
            </a:pPr>
            <a:r>
              <a:rPr lang="fr-FR" noProof="0" dirty="0"/>
              <a:t>Cinquième niveau</a:t>
            </a:r>
          </a:p>
        </p:txBody>
      </p:sp>
      <p:sp>
        <p:nvSpPr>
          <p:cNvPr id="12" name="Espace réservé de comparaison gauche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000" y="1516360"/>
            <a:ext cx="4104000" cy="358775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 sz="1350" b="1"/>
            </a:lvl1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4916" y="2020360"/>
            <a:ext cx="4104085" cy="4170891"/>
          </a:xfrm>
          <a:prstGeom prst="rect">
            <a:avLst/>
          </a:prstGeom>
          <a:ln w="28575">
            <a:noFill/>
          </a:ln>
        </p:spPr>
        <p:txBody>
          <a:bodyPr vert="horz" lIns="180000" tIns="45720" rIns="180000" bIns="45720" rtlCol="0">
            <a:normAutofit/>
          </a:bodyPr>
          <a:lstStyle>
            <a:lvl1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201216" lvl="0" indent="-201216">
              <a:spcBef>
                <a:spcPts val="900"/>
              </a:spcBef>
              <a:spcAft>
                <a:spcPts val="150"/>
              </a:spcAft>
              <a:buClr>
                <a:srgbClr val="3E91B1"/>
              </a:buClr>
              <a:buSzPct val="100000"/>
              <a:buFont typeface="Trebuchet MS" panose="020B0603020202020204" pitchFamily="34" charset="0"/>
              <a:buChar char="●"/>
            </a:pPr>
            <a:r>
              <a:rPr lang="fr-FR" noProof="0" dirty="0"/>
              <a:t>Modifiez les styles du texte du masque</a:t>
            </a:r>
          </a:p>
          <a:p>
            <a:pPr marL="334566" lvl="1" indent="-184547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ourier New" panose="02070309020205020404" pitchFamily="49" charset="0"/>
              <a:buChar char="o"/>
            </a:pPr>
            <a:r>
              <a:rPr lang="fr-FR" noProof="0" dirty="0"/>
              <a:t>Deuxième niveau</a:t>
            </a:r>
          </a:p>
          <a:p>
            <a:pPr marL="425196" lvl="2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Wingdings" panose="05000000000000000000" pitchFamily="2" charset="2"/>
              <a:buChar char="§"/>
            </a:pPr>
            <a:r>
              <a:rPr lang="fr-FR" noProof="0" dirty="0"/>
              <a:t>Troisième niveau</a:t>
            </a:r>
          </a:p>
          <a:p>
            <a:pPr marL="562356" lvl="3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</a:pPr>
            <a:r>
              <a:rPr lang="fr-FR" noProof="0" dirty="0"/>
              <a:t>Quatrième niveau</a:t>
            </a:r>
          </a:p>
          <a:p>
            <a:pPr marL="699516" lvl="4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alibri" pitchFamily="34" charset="0"/>
              <a:buChar char="◦"/>
            </a:pPr>
            <a:r>
              <a:rPr lang="fr-FR" noProof="0" dirty="0"/>
              <a:t>Cinquième niveau</a:t>
            </a:r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11" name="Espace réservé du pied de page 2">
            <a:extLst>
              <a:ext uri="{FF2B5EF4-FFF2-40B4-BE49-F238E27FC236}">
                <a16:creationId xmlns:a16="http://schemas.microsoft.com/office/drawing/2014/main" id="{B718DD73-09AF-4E33-BBFB-22750B293D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945" y="6382259"/>
            <a:ext cx="5015525" cy="398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Marché 17/002 </a:t>
            </a:r>
          </a:p>
        </p:txBody>
      </p:sp>
    </p:spTree>
    <p:extLst>
      <p:ext uri="{BB962C8B-B14F-4D97-AF65-F5344CB8AC3E}">
        <p14:creationId xmlns:p14="http://schemas.microsoft.com/office/powerpoint/2010/main" val="1120787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8505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Cliquez pour modifier le titre de la page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008000"/>
            <a:ext cx="8504635" cy="360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e comparaison gauche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4000" y="1515834"/>
            <a:ext cx="4104000" cy="360000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 marL="0" indent="0">
              <a:buNone/>
              <a:defRPr sz="135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4000" y="2023668"/>
            <a:ext cx="4104000" cy="4168332"/>
          </a:xfrm>
          <a:prstGeom prst="rect">
            <a:avLst/>
          </a:prstGeom>
          <a:ln w="28575">
            <a:noFill/>
          </a:ln>
        </p:spPr>
        <p:txBody>
          <a:bodyPr vert="horz" lIns="180000" tIns="45720" rIns="180000" bIns="45720" rtlCol="0">
            <a:normAutofit/>
          </a:bodyPr>
          <a:lstStyle>
            <a:lvl1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201216" lvl="0" indent="-201216">
              <a:spcBef>
                <a:spcPts val="900"/>
              </a:spcBef>
              <a:spcAft>
                <a:spcPts val="150"/>
              </a:spcAft>
              <a:buClr>
                <a:srgbClr val="3E91B1"/>
              </a:buClr>
              <a:buSzPct val="100000"/>
              <a:buFont typeface="Trebuchet MS" panose="020B0603020202020204" pitchFamily="34" charset="0"/>
              <a:buChar char="●"/>
            </a:pPr>
            <a:r>
              <a:rPr lang="fr-FR" noProof="0" dirty="0"/>
              <a:t>Modifiez les styles du texte du masque</a:t>
            </a:r>
          </a:p>
          <a:p>
            <a:pPr marL="334566" lvl="1" indent="-184547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ourier New" panose="02070309020205020404" pitchFamily="49" charset="0"/>
              <a:buChar char="o"/>
            </a:pPr>
            <a:r>
              <a:rPr lang="fr-FR" noProof="0" dirty="0"/>
              <a:t>Deuxième niveau</a:t>
            </a:r>
          </a:p>
          <a:p>
            <a:pPr marL="425196" lvl="2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Wingdings" panose="05000000000000000000" pitchFamily="2" charset="2"/>
              <a:buChar char="§"/>
            </a:pPr>
            <a:r>
              <a:rPr lang="fr-FR" noProof="0" dirty="0"/>
              <a:t>Troisième niveau</a:t>
            </a:r>
          </a:p>
          <a:p>
            <a:pPr marL="562356" lvl="3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</a:pPr>
            <a:r>
              <a:rPr lang="fr-FR" noProof="0" dirty="0"/>
              <a:t>Quatrième niveau</a:t>
            </a:r>
          </a:p>
          <a:p>
            <a:pPr marL="699516" lvl="4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alibri" pitchFamily="34" charset="0"/>
              <a:buChar char="◦"/>
            </a:pPr>
            <a:r>
              <a:rPr lang="fr-FR" noProof="0" dirty="0"/>
              <a:t>Cinquième niveau</a:t>
            </a:r>
          </a:p>
        </p:txBody>
      </p:sp>
      <p:sp>
        <p:nvSpPr>
          <p:cNvPr id="12" name="Espace réservé de comparaison gauche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000" y="1516360"/>
            <a:ext cx="4104000" cy="358775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 sz="1350" b="1"/>
            </a:lvl1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4916" y="2020360"/>
            <a:ext cx="4104085" cy="4170891"/>
          </a:xfrm>
          <a:prstGeom prst="rect">
            <a:avLst/>
          </a:prstGeom>
          <a:ln w="28575">
            <a:noFill/>
          </a:ln>
        </p:spPr>
        <p:txBody>
          <a:bodyPr vert="horz" lIns="180000" tIns="45720" rIns="180000" bIns="45720" rtlCol="0">
            <a:normAutofit/>
          </a:bodyPr>
          <a:lstStyle>
            <a:lvl1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201216" lvl="0" indent="-201216">
              <a:spcBef>
                <a:spcPts val="900"/>
              </a:spcBef>
              <a:spcAft>
                <a:spcPts val="150"/>
              </a:spcAft>
              <a:buClr>
                <a:srgbClr val="3E91B1"/>
              </a:buClr>
              <a:buSzPct val="100000"/>
              <a:buFont typeface="Trebuchet MS" panose="020B0603020202020204" pitchFamily="34" charset="0"/>
              <a:buChar char="●"/>
            </a:pPr>
            <a:r>
              <a:rPr lang="fr-FR" noProof="0" dirty="0"/>
              <a:t>Modifiez les styles du texte du masque</a:t>
            </a:r>
          </a:p>
          <a:p>
            <a:pPr marL="334566" lvl="1" indent="-184547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ourier New" panose="02070309020205020404" pitchFamily="49" charset="0"/>
              <a:buChar char="o"/>
            </a:pPr>
            <a:r>
              <a:rPr lang="fr-FR" noProof="0" dirty="0"/>
              <a:t>Deuxième niveau</a:t>
            </a:r>
          </a:p>
          <a:p>
            <a:pPr marL="425196" lvl="2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Wingdings" panose="05000000000000000000" pitchFamily="2" charset="2"/>
              <a:buChar char="§"/>
            </a:pPr>
            <a:r>
              <a:rPr lang="fr-FR" noProof="0" dirty="0"/>
              <a:t>Troisième niveau</a:t>
            </a:r>
          </a:p>
          <a:p>
            <a:pPr marL="562356" lvl="3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</a:pPr>
            <a:r>
              <a:rPr lang="fr-FR" noProof="0" dirty="0"/>
              <a:t>Quatrième niveau</a:t>
            </a:r>
          </a:p>
          <a:p>
            <a:pPr marL="699516" lvl="4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alibri" pitchFamily="34" charset="0"/>
              <a:buChar char="◦"/>
            </a:pPr>
            <a:r>
              <a:rPr lang="fr-FR" noProof="0" dirty="0"/>
              <a:t>Cinquième niveau</a:t>
            </a:r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11" name="Espace réservé du pied de page 2">
            <a:extLst>
              <a:ext uri="{FF2B5EF4-FFF2-40B4-BE49-F238E27FC236}">
                <a16:creationId xmlns:a16="http://schemas.microsoft.com/office/drawing/2014/main" id="{B718DD73-09AF-4E33-BBFB-22750B293D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945" y="6382259"/>
            <a:ext cx="5015525" cy="398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Marché 17/002 </a:t>
            </a:r>
          </a:p>
        </p:txBody>
      </p:sp>
    </p:spTree>
    <p:extLst>
      <p:ext uri="{BB962C8B-B14F-4D97-AF65-F5344CB8AC3E}">
        <p14:creationId xmlns:p14="http://schemas.microsoft.com/office/powerpoint/2010/main" val="2061927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 txBox="1">
            <a:spLocks/>
          </p:cNvSpPr>
          <p:nvPr/>
        </p:nvSpPr>
        <p:spPr>
          <a:xfrm>
            <a:off x="8197850" y="6453188"/>
            <a:ext cx="695325" cy="2873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D8555035-76AD-47F2-B448-643BD8AC92D0}" type="slidenum">
              <a:rPr lang="fr-BE" altLang="fr-FR" sz="1200"/>
              <a:pPr algn="r" eaLnBrk="1" hangingPunct="1"/>
              <a:t>‹N°›</a:t>
            </a:fld>
            <a:endParaRPr lang="fr-BE" altLang="fr-FR" sz="120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47864" y="90506"/>
            <a:ext cx="5544616" cy="1250262"/>
          </a:xfrm>
          <a:prstGeom prst="rect">
            <a:avLst/>
          </a:prstGeom>
        </p:spPr>
        <p:txBody>
          <a:bodyPr anchor="ctr"/>
          <a:lstStyle>
            <a:lvl1pPr algn="l">
              <a:defRPr sz="3600"/>
            </a:lvl1pPr>
          </a:lstStyle>
          <a:p>
            <a:r>
              <a:rPr lang="fr-FR"/>
              <a:t>Modifiez le style du titre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71600" y="1916832"/>
            <a:ext cx="7920880" cy="43204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767967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8505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Cliquez pour modifier le titre de la page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008000"/>
            <a:ext cx="8504635" cy="360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e comparaison gauche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4000" y="1515834"/>
            <a:ext cx="4104000" cy="360000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 marL="0" indent="0">
              <a:buNone/>
              <a:defRPr sz="135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4000" y="2023668"/>
            <a:ext cx="4104000" cy="4168332"/>
          </a:xfrm>
          <a:prstGeom prst="rect">
            <a:avLst/>
          </a:prstGeom>
          <a:ln w="28575">
            <a:noFill/>
          </a:ln>
        </p:spPr>
        <p:txBody>
          <a:bodyPr vert="horz" lIns="180000" tIns="45720" rIns="180000" bIns="45720" rtlCol="0">
            <a:normAutofit/>
          </a:bodyPr>
          <a:lstStyle>
            <a:lvl1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201216" lvl="0" indent="-201216">
              <a:spcBef>
                <a:spcPts val="900"/>
              </a:spcBef>
              <a:spcAft>
                <a:spcPts val="150"/>
              </a:spcAft>
              <a:buClr>
                <a:srgbClr val="3E91B1"/>
              </a:buClr>
              <a:buSzPct val="100000"/>
              <a:buFont typeface="Trebuchet MS" panose="020B0603020202020204" pitchFamily="34" charset="0"/>
              <a:buChar char="●"/>
            </a:pPr>
            <a:r>
              <a:rPr lang="fr-FR" noProof="0" dirty="0"/>
              <a:t>Modifiez les styles du texte du masque</a:t>
            </a:r>
          </a:p>
          <a:p>
            <a:pPr marL="334566" lvl="1" indent="-184547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ourier New" panose="02070309020205020404" pitchFamily="49" charset="0"/>
              <a:buChar char="o"/>
            </a:pPr>
            <a:r>
              <a:rPr lang="fr-FR" noProof="0" dirty="0"/>
              <a:t>Deuxième niveau</a:t>
            </a:r>
          </a:p>
          <a:p>
            <a:pPr marL="425196" lvl="2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Wingdings" panose="05000000000000000000" pitchFamily="2" charset="2"/>
              <a:buChar char="§"/>
            </a:pPr>
            <a:r>
              <a:rPr lang="fr-FR" noProof="0" dirty="0"/>
              <a:t>Troisième niveau</a:t>
            </a:r>
          </a:p>
          <a:p>
            <a:pPr marL="562356" lvl="3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</a:pPr>
            <a:r>
              <a:rPr lang="fr-FR" noProof="0" dirty="0"/>
              <a:t>Quatrième niveau</a:t>
            </a:r>
          </a:p>
          <a:p>
            <a:pPr marL="699516" lvl="4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alibri" pitchFamily="34" charset="0"/>
              <a:buChar char="◦"/>
            </a:pPr>
            <a:r>
              <a:rPr lang="fr-FR" noProof="0" dirty="0"/>
              <a:t>Cinquième niveau</a:t>
            </a:r>
          </a:p>
        </p:txBody>
      </p:sp>
      <p:sp>
        <p:nvSpPr>
          <p:cNvPr id="12" name="Espace réservé de comparaison gauche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000" y="1516360"/>
            <a:ext cx="4104000" cy="358775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 sz="1350" b="1"/>
            </a:lvl1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4916" y="2020360"/>
            <a:ext cx="4104085" cy="4170891"/>
          </a:xfrm>
          <a:prstGeom prst="rect">
            <a:avLst/>
          </a:prstGeom>
          <a:ln w="28575">
            <a:noFill/>
          </a:ln>
        </p:spPr>
        <p:txBody>
          <a:bodyPr vert="horz" lIns="180000" tIns="45720" rIns="180000" bIns="45720" rtlCol="0">
            <a:normAutofit/>
          </a:bodyPr>
          <a:lstStyle>
            <a:lvl1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201216" lvl="0" indent="-201216">
              <a:spcBef>
                <a:spcPts val="900"/>
              </a:spcBef>
              <a:spcAft>
                <a:spcPts val="150"/>
              </a:spcAft>
              <a:buClr>
                <a:srgbClr val="3E91B1"/>
              </a:buClr>
              <a:buSzPct val="100000"/>
              <a:buFont typeface="Trebuchet MS" panose="020B0603020202020204" pitchFamily="34" charset="0"/>
              <a:buChar char="●"/>
            </a:pPr>
            <a:r>
              <a:rPr lang="fr-FR" noProof="0" dirty="0"/>
              <a:t>Modifiez les styles du texte du masque</a:t>
            </a:r>
          </a:p>
          <a:p>
            <a:pPr marL="334566" lvl="1" indent="-184547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ourier New" panose="02070309020205020404" pitchFamily="49" charset="0"/>
              <a:buChar char="o"/>
            </a:pPr>
            <a:r>
              <a:rPr lang="fr-FR" noProof="0" dirty="0"/>
              <a:t>Deuxième niveau</a:t>
            </a:r>
          </a:p>
          <a:p>
            <a:pPr marL="425196" lvl="2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Wingdings" panose="05000000000000000000" pitchFamily="2" charset="2"/>
              <a:buChar char="§"/>
            </a:pPr>
            <a:r>
              <a:rPr lang="fr-FR" noProof="0" dirty="0"/>
              <a:t>Troisième niveau</a:t>
            </a:r>
          </a:p>
          <a:p>
            <a:pPr marL="562356" lvl="3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</a:pPr>
            <a:r>
              <a:rPr lang="fr-FR" noProof="0" dirty="0"/>
              <a:t>Quatrième niveau</a:t>
            </a:r>
          </a:p>
          <a:p>
            <a:pPr marL="699516" lvl="4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alibri" pitchFamily="34" charset="0"/>
              <a:buChar char="◦"/>
            </a:pPr>
            <a:r>
              <a:rPr lang="fr-FR" noProof="0" dirty="0"/>
              <a:t>Cinquième niveau</a:t>
            </a:r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11" name="Espace réservé du pied de page 2">
            <a:extLst>
              <a:ext uri="{FF2B5EF4-FFF2-40B4-BE49-F238E27FC236}">
                <a16:creationId xmlns:a16="http://schemas.microsoft.com/office/drawing/2014/main" id="{B718DD73-09AF-4E33-BBFB-22750B293D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945" y="6382259"/>
            <a:ext cx="5015525" cy="398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Marché 17/002 </a:t>
            </a:r>
          </a:p>
        </p:txBody>
      </p:sp>
    </p:spTree>
    <p:extLst>
      <p:ext uri="{BB962C8B-B14F-4D97-AF65-F5344CB8AC3E}">
        <p14:creationId xmlns:p14="http://schemas.microsoft.com/office/powerpoint/2010/main" val="856967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8505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Cliquez pour modifier le titre de la page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008000"/>
            <a:ext cx="8504635" cy="360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e comparaison gauche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4000" y="1515834"/>
            <a:ext cx="4104000" cy="360000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 marL="0" indent="0">
              <a:buNone/>
              <a:defRPr sz="135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4000" y="2023668"/>
            <a:ext cx="4104000" cy="4168332"/>
          </a:xfrm>
          <a:prstGeom prst="rect">
            <a:avLst/>
          </a:prstGeom>
          <a:ln w="28575">
            <a:noFill/>
          </a:ln>
        </p:spPr>
        <p:txBody>
          <a:bodyPr vert="horz" lIns="180000" tIns="45720" rIns="180000" bIns="45720" rtlCol="0">
            <a:normAutofit/>
          </a:bodyPr>
          <a:lstStyle>
            <a:lvl1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201216" lvl="0" indent="-201216">
              <a:spcBef>
                <a:spcPts val="900"/>
              </a:spcBef>
              <a:spcAft>
                <a:spcPts val="150"/>
              </a:spcAft>
              <a:buClr>
                <a:srgbClr val="3E91B1"/>
              </a:buClr>
              <a:buSzPct val="100000"/>
              <a:buFont typeface="Trebuchet MS" panose="020B0603020202020204" pitchFamily="34" charset="0"/>
              <a:buChar char="●"/>
            </a:pPr>
            <a:r>
              <a:rPr lang="fr-FR" noProof="0" dirty="0"/>
              <a:t>Modifiez les styles du texte du masque</a:t>
            </a:r>
          </a:p>
          <a:p>
            <a:pPr marL="334566" lvl="1" indent="-184547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ourier New" panose="02070309020205020404" pitchFamily="49" charset="0"/>
              <a:buChar char="o"/>
            </a:pPr>
            <a:r>
              <a:rPr lang="fr-FR" noProof="0" dirty="0"/>
              <a:t>Deuxième niveau</a:t>
            </a:r>
          </a:p>
          <a:p>
            <a:pPr marL="425196" lvl="2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Wingdings" panose="05000000000000000000" pitchFamily="2" charset="2"/>
              <a:buChar char="§"/>
            </a:pPr>
            <a:r>
              <a:rPr lang="fr-FR" noProof="0" dirty="0"/>
              <a:t>Troisième niveau</a:t>
            </a:r>
          </a:p>
          <a:p>
            <a:pPr marL="562356" lvl="3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</a:pPr>
            <a:r>
              <a:rPr lang="fr-FR" noProof="0" dirty="0"/>
              <a:t>Quatrième niveau</a:t>
            </a:r>
          </a:p>
          <a:p>
            <a:pPr marL="699516" lvl="4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alibri" pitchFamily="34" charset="0"/>
              <a:buChar char="◦"/>
            </a:pPr>
            <a:r>
              <a:rPr lang="fr-FR" noProof="0" dirty="0"/>
              <a:t>Cinquième niveau</a:t>
            </a:r>
          </a:p>
        </p:txBody>
      </p:sp>
      <p:sp>
        <p:nvSpPr>
          <p:cNvPr id="12" name="Espace réservé de comparaison gauche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000" y="1516360"/>
            <a:ext cx="4104000" cy="358775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 sz="1350" b="1"/>
            </a:lvl1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4916" y="2020360"/>
            <a:ext cx="4104085" cy="4170891"/>
          </a:xfrm>
          <a:prstGeom prst="rect">
            <a:avLst/>
          </a:prstGeom>
          <a:ln w="28575">
            <a:noFill/>
          </a:ln>
        </p:spPr>
        <p:txBody>
          <a:bodyPr vert="horz" lIns="180000" tIns="45720" rIns="180000" bIns="45720" rtlCol="0">
            <a:normAutofit/>
          </a:bodyPr>
          <a:lstStyle>
            <a:lvl1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201216" lvl="0" indent="-201216">
              <a:spcBef>
                <a:spcPts val="900"/>
              </a:spcBef>
              <a:spcAft>
                <a:spcPts val="150"/>
              </a:spcAft>
              <a:buClr>
                <a:srgbClr val="3E91B1"/>
              </a:buClr>
              <a:buSzPct val="100000"/>
              <a:buFont typeface="Trebuchet MS" panose="020B0603020202020204" pitchFamily="34" charset="0"/>
              <a:buChar char="●"/>
            </a:pPr>
            <a:r>
              <a:rPr lang="fr-FR" noProof="0" dirty="0"/>
              <a:t>Modifiez les styles du texte du masque</a:t>
            </a:r>
          </a:p>
          <a:p>
            <a:pPr marL="334566" lvl="1" indent="-184547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ourier New" panose="02070309020205020404" pitchFamily="49" charset="0"/>
              <a:buChar char="o"/>
            </a:pPr>
            <a:r>
              <a:rPr lang="fr-FR" noProof="0" dirty="0"/>
              <a:t>Deuxième niveau</a:t>
            </a:r>
          </a:p>
          <a:p>
            <a:pPr marL="425196" lvl="2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Wingdings" panose="05000000000000000000" pitchFamily="2" charset="2"/>
              <a:buChar char="§"/>
            </a:pPr>
            <a:r>
              <a:rPr lang="fr-FR" noProof="0" dirty="0"/>
              <a:t>Troisième niveau</a:t>
            </a:r>
          </a:p>
          <a:p>
            <a:pPr marL="562356" lvl="3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</a:pPr>
            <a:r>
              <a:rPr lang="fr-FR" noProof="0" dirty="0"/>
              <a:t>Quatrième niveau</a:t>
            </a:r>
          </a:p>
          <a:p>
            <a:pPr marL="699516" lvl="4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alibri" pitchFamily="34" charset="0"/>
              <a:buChar char="◦"/>
            </a:pPr>
            <a:r>
              <a:rPr lang="fr-FR" noProof="0" dirty="0"/>
              <a:t>Cinquième niveau</a:t>
            </a:r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11" name="Espace réservé du pied de page 2">
            <a:extLst>
              <a:ext uri="{FF2B5EF4-FFF2-40B4-BE49-F238E27FC236}">
                <a16:creationId xmlns:a16="http://schemas.microsoft.com/office/drawing/2014/main" id="{B718DD73-09AF-4E33-BBFB-22750B293D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945" y="6382259"/>
            <a:ext cx="5015525" cy="398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Marché 17/002 </a:t>
            </a:r>
          </a:p>
        </p:txBody>
      </p:sp>
    </p:spTree>
    <p:extLst>
      <p:ext uri="{BB962C8B-B14F-4D97-AF65-F5344CB8AC3E}">
        <p14:creationId xmlns:p14="http://schemas.microsoft.com/office/powerpoint/2010/main" val="22102818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8505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Cliquez pour modifier le titre de la page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008000"/>
            <a:ext cx="8504635" cy="360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e comparaison gauche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4000" y="1515834"/>
            <a:ext cx="4104000" cy="360000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 marL="0" indent="0">
              <a:buNone/>
              <a:defRPr sz="135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4000" y="2023668"/>
            <a:ext cx="4104000" cy="4168332"/>
          </a:xfrm>
          <a:prstGeom prst="rect">
            <a:avLst/>
          </a:prstGeom>
          <a:ln w="28575">
            <a:noFill/>
          </a:ln>
        </p:spPr>
        <p:txBody>
          <a:bodyPr vert="horz" lIns="180000" tIns="45720" rIns="180000" bIns="45720" rtlCol="0">
            <a:normAutofit/>
          </a:bodyPr>
          <a:lstStyle>
            <a:lvl1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201216" lvl="0" indent="-201216">
              <a:spcBef>
                <a:spcPts val="900"/>
              </a:spcBef>
              <a:spcAft>
                <a:spcPts val="150"/>
              </a:spcAft>
              <a:buClr>
                <a:srgbClr val="3E91B1"/>
              </a:buClr>
              <a:buSzPct val="100000"/>
              <a:buFont typeface="Trebuchet MS" panose="020B0603020202020204" pitchFamily="34" charset="0"/>
              <a:buChar char="●"/>
            </a:pPr>
            <a:r>
              <a:rPr lang="fr-FR" noProof="0" dirty="0"/>
              <a:t>Modifiez les styles du texte du masque</a:t>
            </a:r>
          </a:p>
          <a:p>
            <a:pPr marL="334566" lvl="1" indent="-184547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ourier New" panose="02070309020205020404" pitchFamily="49" charset="0"/>
              <a:buChar char="o"/>
            </a:pPr>
            <a:r>
              <a:rPr lang="fr-FR" noProof="0" dirty="0"/>
              <a:t>Deuxième niveau</a:t>
            </a:r>
          </a:p>
          <a:p>
            <a:pPr marL="425196" lvl="2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Wingdings" panose="05000000000000000000" pitchFamily="2" charset="2"/>
              <a:buChar char="§"/>
            </a:pPr>
            <a:r>
              <a:rPr lang="fr-FR" noProof="0" dirty="0"/>
              <a:t>Troisième niveau</a:t>
            </a:r>
          </a:p>
          <a:p>
            <a:pPr marL="562356" lvl="3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</a:pPr>
            <a:r>
              <a:rPr lang="fr-FR" noProof="0" dirty="0"/>
              <a:t>Quatrième niveau</a:t>
            </a:r>
          </a:p>
          <a:p>
            <a:pPr marL="699516" lvl="4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alibri" pitchFamily="34" charset="0"/>
              <a:buChar char="◦"/>
            </a:pPr>
            <a:r>
              <a:rPr lang="fr-FR" noProof="0" dirty="0"/>
              <a:t>Cinquième niveau</a:t>
            </a:r>
          </a:p>
        </p:txBody>
      </p:sp>
      <p:sp>
        <p:nvSpPr>
          <p:cNvPr id="12" name="Espace réservé de comparaison gauche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000" y="1516360"/>
            <a:ext cx="4104000" cy="358775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 sz="1350" b="1"/>
            </a:lvl1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4916" y="2020360"/>
            <a:ext cx="4104085" cy="4170891"/>
          </a:xfrm>
          <a:prstGeom prst="rect">
            <a:avLst/>
          </a:prstGeom>
          <a:ln w="28575">
            <a:noFill/>
          </a:ln>
        </p:spPr>
        <p:txBody>
          <a:bodyPr vert="horz" lIns="180000" tIns="45720" rIns="180000" bIns="45720" rtlCol="0">
            <a:normAutofit/>
          </a:bodyPr>
          <a:lstStyle>
            <a:lvl1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201216" lvl="0" indent="-201216">
              <a:spcBef>
                <a:spcPts val="900"/>
              </a:spcBef>
              <a:spcAft>
                <a:spcPts val="150"/>
              </a:spcAft>
              <a:buClr>
                <a:srgbClr val="3E91B1"/>
              </a:buClr>
              <a:buSzPct val="100000"/>
              <a:buFont typeface="Trebuchet MS" panose="020B0603020202020204" pitchFamily="34" charset="0"/>
              <a:buChar char="●"/>
            </a:pPr>
            <a:r>
              <a:rPr lang="fr-FR" noProof="0" dirty="0"/>
              <a:t>Modifiez les styles du texte du masque</a:t>
            </a:r>
          </a:p>
          <a:p>
            <a:pPr marL="334566" lvl="1" indent="-184547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ourier New" panose="02070309020205020404" pitchFamily="49" charset="0"/>
              <a:buChar char="o"/>
            </a:pPr>
            <a:r>
              <a:rPr lang="fr-FR" noProof="0" dirty="0"/>
              <a:t>Deuxième niveau</a:t>
            </a:r>
          </a:p>
          <a:p>
            <a:pPr marL="425196" lvl="2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Wingdings" panose="05000000000000000000" pitchFamily="2" charset="2"/>
              <a:buChar char="§"/>
            </a:pPr>
            <a:r>
              <a:rPr lang="fr-FR" noProof="0" dirty="0"/>
              <a:t>Troisième niveau</a:t>
            </a:r>
          </a:p>
          <a:p>
            <a:pPr marL="562356" lvl="3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</a:pPr>
            <a:r>
              <a:rPr lang="fr-FR" noProof="0" dirty="0"/>
              <a:t>Quatrième niveau</a:t>
            </a:r>
          </a:p>
          <a:p>
            <a:pPr marL="699516" lvl="4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alibri" pitchFamily="34" charset="0"/>
              <a:buChar char="◦"/>
            </a:pPr>
            <a:r>
              <a:rPr lang="fr-FR" noProof="0" dirty="0"/>
              <a:t>Cinquième niveau</a:t>
            </a:r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11" name="Espace réservé du pied de page 2">
            <a:extLst>
              <a:ext uri="{FF2B5EF4-FFF2-40B4-BE49-F238E27FC236}">
                <a16:creationId xmlns:a16="http://schemas.microsoft.com/office/drawing/2014/main" id="{B718DD73-09AF-4E33-BBFB-22750B293D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945" y="6382259"/>
            <a:ext cx="5015525" cy="398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Marché 17/002 </a:t>
            </a:r>
          </a:p>
        </p:txBody>
      </p:sp>
    </p:spTree>
    <p:extLst>
      <p:ext uri="{BB962C8B-B14F-4D97-AF65-F5344CB8AC3E}">
        <p14:creationId xmlns:p14="http://schemas.microsoft.com/office/powerpoint/2010/main" val="19654839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8505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Cliquez pour modifier le titre de la page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008000"/>
            <a:ext cx="8504635" cy="360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e comparaison gauche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4000" y="1515834"/>
            <a:ext cx="4104000" cy="360000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 marL="0" indent="0">
              <a:buNone/>
              <a:defRPr sz="135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4000" y="2023668"/>
            <a:ext cx="4104000" cy="4168332"/>
          </a:xfrm>
          <a:prstGeom prst="rect">
            <a:avLst/>
          </a:prstGeom>
          <a:ln w="28575">
            <a:noFill/>
          </a:ln>
        </p:spPr>
        <p:txBody>
          <a:bodyPr vert="horz" lIns="180000" tIns="45720" rIns="180000" bIns="45720" rtlCol="0">
            <a:normAutofit/>
          </a:bodyPr>
          <a:lstStyle>
            <a:lvl1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201216" lvl="0" indent="-201216">
              <a:spcBef>
                <a:spcPts val="900"/>
              </a:spcBef>
              <a:spcAft>
                <a:spcPts val="150"/>
              </a:spcAft>
              <a:buClr>
                <a:srgbClr val="3E91B1"/>
              </a:buClr>
              <a:buSzPct val="100000"/>
              <a:buFont typeface="Trebuchet MS" panose="020B0603020202020204" pitchFamily="34" charset="0"/>
              <a:buChar char="●"/>
            </a:pPr>
            <a:r>
              <a:rPr lang="fr-FR" noProof="0" dirty="0"/>
              <a:t>Modifiez les styles du texte du masque</a:t>
            </a:r>
          </a:p>
          <a:p>
            <a:pPr marL="334566" lvl="1" indent="-184547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ourier New" panose="02070309020205020404" pitchFamily="49" charset="0"/>
              <a:buChar char="o"/>
            </a:pPr>
            <a:r>
              <a:rPr lang="fr-FR" noProof="0" dirty="0"/>
              <a:t>Deuxième niveau</a:t>
            </a:r>
          </a:p>
          <a:p>
            <a:pPr marL="425196" lvl="2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Wingdings" panose="05000000000000000000" pitchFamily="2" charset="2"/>
              <a:buChar char="§"/>
            </a:pPr>
            <a:r>
              <a:rPr lang="fr-FR" noProof="0" dirty="0"/>
              <a:t>Troisième niveau</a:t>
            </a:r>
          </a:p>
          <a:p>
            <a:pPr marL="562356" lvl="3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</a:pPr>
            <a:r>
              <a:rPr lang="fr-FR" noProof="0" dirty="0"/>
              <a:t>Quatrième niveau</a:t>
            </a:r>
          </a:p>
          <a:p>
            <a:pPr marL="699516" lvl="4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alibri" pitchFamily="34" charset="0"/>
              <a:buChar char="◦"/>
            </a:pPr>
            <a:r>
              <a:rPr lang="fr-FR" noProof="0" dirty="0"/>
              <a:t>Cinquième niveau</a:t>
            </a:r>
          </a:p>
        </p:txBody>
      </p:sp>
      <p:sp>
        <p:nvSpPr>
          <p:cNvPr id="12" name="Espace réservé de comparaison gauche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000" y="1516360"/>
            <a:ext cx="4104000" cy="358775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 sz="1350" b="1"/>
            </a:lvl1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4916" y="2020360"/>
            <a:ext cx="4104085" cy="4170891"/>
          </a:xfrm>
          <a:prstGeom prst="rect">
            <a:avLst/>
          </a:prstGeom>
          <a:ln w="28575">
            <a:noFill/>
          </a:ln>
        </p:spPr>
        <p:txBody>
          <a:bodyPr vert="horz" lIns="180000" tIns="45720" rIns="180000" bIns="45720" rtlCol="0">
            <a:normAutofit/>
          </a:bodyPr>
          <a:lstStyle>
            <a:lvl1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201216" lvl="0" indent="-201216">
              <a:spcBef>
                <a:spcPts val="900"/>
              </a:spcBef>
              <a:spcAft>
                <a:spcPts val="150"/>
              </a:spcAft>
              <a:buClr>
                <a:srgbClr val="3E91B1"/>
              </a:buClr>
              <a:buSzPct val="100000"/>
              <a:buFont typeface="Trebuchet MS" panose="020B0603020202020204" pitchFamily="34" charset="0"/>
              <a:buChar char="●"/>
            </a:pPr>
            <a:r>
              <a:rPr lang="fr-FR" noProof="0" dirty="0"/>
              <a:t>Modifiez les styles du texte du masque</a:t>
            </a:r>
          </a:p>
          <a:p>
            <a:pPr marL="334566" lvl="1" indent="-184547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ourier New" panose="02070309020205020404" pitchFamily="49" charset="0"/>
              <a:buChar char="o"/>
            </a:pPr>
            <a:r>
              <a:rPr lang="fr-FR" noProof="0" dirty="0"/>
              <a:t>Deuxième niveau</a:t>
            </a:r>
          </a:p>
          <a:p>
            <a:pPr marL="425196" lvl="2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Wingdings" panose="05000000000000000000" pitchFamily="2" charset="2"/>
              <a:buChar char="§"/>
            </a:pPr>
            <a:r>
              <a:rPr lang="fr-FR" noProof="0" dirty="0"/>
              <a:t>Troisième niveau</a:t>
            </a:r>
          </a:p>
          <a:p>
            <a:pPr marL="562356" lvl="3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</a:pPr>
            <a:r>
              <a:rPr lang="fr-FR" noProof="0" dirty="0"/>
              <a:t>Quatrième niveau</a:t>
            </a:r>
          </a:p>
          <a:p>
            <a:pPr marL="699516" lvl="4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alibri" pitchFamily="34" charset="0"/>
              <a:buChar char="◦"/>
            </a:pPr>
            <a:r>
              <a:rPr lang="fr-FR" noProof="0" dirty="0"/>
              <a:t>Cinquième niveau</a:t>
            </a:r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11" name="Espace réservé du pied de page 2">
            <a:extLst>
              <a:ext uri="{FF2B5EF4-FFF2-40B4-BE49-F238E27FC236}">
                <a16:creationId xmlns:a16="http://schemas.microsoft.com/office/drawing/2014/main" id="{B718DD73-09AF-4E33-BBFB-22750B293D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945" y="6382259"/>
            <a:ext cx="5015525" cy="398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Marché 17/002 </a:t>
            </a:r>
          </a:p>
        </p:txBody>
      </p:sp>
    </p:spTree>
    <p:extLst>
      <p:ext uri="{BB962C8B-B14F-4D97-AF65-F5344CB8AC3E}">
        <p14:creationId xmlns:p14="http://schemas.microsoft.com/office/powerpoint/2010/main" val="36142025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8505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Cliquez pour modifier le titre de la page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008000"/>
            <a:ext cx="8504635" cy="360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e comparaison gauche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4000" y="1515834"/>
            <a:ext cx="4104000" cy="360000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 marL="0" indent="0">
              <a:buNone/>
              <a:defRPr sz="135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4000" y="2023668"/>
            <a:ext cx="4104000" cy="4168332"/>
          </a:xfrm>
          <a:prstGeom prst="rect">
            <a:avLst/>
          </a:prstGeom>
          <a:ln w="28575">
            <a:noFill/>
          </a:ln>
        </p:spPr>
        <p:txBody>
          <a:bodyPr vert="horz" lIns="180000" tIns="45720" rIns="180000" bIns="45720" rtlCol="0">
            <a:normAutofit/>
          </a:bodyPr>
          <a:lstStyle>
            <a:lvl1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201216" lvl="0" indent="-201216">
              <a:spcBef>
                <a:spcPts val="900"/>
              </a:spcBef>
              <a:spcAft>
                <a:spcPts val="150"/>
              </a:spcAft>
              <a:buClr>
                <a:srgbClr val="3E91B1"/>
              </a:buClr>
              <a:buSzPct val="100000"/>
              <a:buFont typeface="Trebuchet MS" panose="020B0603020202020204" pitchFamily="34" charset="0"/>
              <a:buChar char="●"/>
            </a:pPr>
            <a:r>
              <a:rPr lang="fr-FR" noProof="0" dirty="0"/>
              <a:t>Modifiez les styles du texte du masque</a:t>
            </a:r>
          </a:p>
          <a:p>
            <a:pPr marL="334566" lvl="1" indent="-184547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ourier New" panose="02070309020205020404" pitchFamily="49" charset="0"/>
              <a:buChar char="o"/>
            </a:pPr>
            <a:r>
              <a:rPr lang="fr-FR" noProof="0" dirty="0"/>
              <a:t>Deuxième niveau</a:t>
            </a:r>
          </a:p>
          <a:p>
            <a:pPr marL="425196" lvl="2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Wingdings" panose="05000000000000000000" pitchFamily="2" charset="2"/>
              <a:buChar char="§"/>
            </a:pPr>
            <a:r>
              <a:rPr lang="fr-FR" noProof="0" dirty="0"/>
              <a:t>Troisième niveau</a:t>
            </a:r>
          </a:p>
          <a:p>
            <a:pPr marL="562356" lvl="3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</a:pPr>
            <a:r>
              <a:rPr lang="fr-FR" noProof="0" dirty="0"/>
              <a:t>Quatrième niveau</a:t>
            </a:r>
          </a:p>
          <a:p>
            <a:pPr marL="699516" lvl="4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alibri" pitchFamily="34" charset="0"/>
              <a:buChar char="◦"/>
            </a:pPr>
            <a:r>
              <a:rPr lang="fr-FR" noProof="0" dirty="0"/>
              <a:t>Cinquième niveau</a:t>
            </a:r>
          </a:p>
        </p:txBody>
      </p:sp>
      <p:sp>
        <p:nvSpPr>
          <p:cNvPr id="12" name="Espace réservé de comparaison gauche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000" y="1516360"/>
            <a:ext cx="4104000" cy="358775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 sz="1350" b="1"/>
            </a:lvl1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4916" y="2020360"/>
            <a:ext cx="4104085" cy="4170891"/>
          </a:xfrm>
          <a:prstGeom prst="rect">
            <a:avLst/>
          </a:prstGeom>
          <a:ln w="28575">
            <a:noFill/>
          </a:ln>
        </p:spPr>
        <p:txBody>
          <a:bodyPr vert="horz" lIns="180000" tIns="45720" rIns="180000" bIns="45720" rtlCol="0">
            <a:normAutofit/>
          </a:bodyPr>
          <a:lstStyle>
            <a:lvl1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201216" lvl="0" indent="-201216">
              <a:spcBef>
                <a:spcPts val="900"/>
              </a:spcBef>
              <a:spcAft>
                <a:spcPts val="150"/>
              </a:spcAft>
              <a:buClr>
                <a:srgbClr val="3E91B1"/>
              </a:buClr>
              <a:buSzPct val="100000"/>
              <a:buFont typeface="Trebuchet MS" panose="020B0603020202020204" pitchFamily="34" charset="0"/>
              <a:buChar char="●"/>
            </a:pPr>
            <a:r>
              <a:rPr lang="fr-FR" noProof="0" dirty="0"/>
              <a:t>Modifiez les styles du texte du masque</a:t>
            </a:r>
          </a:p>
          <a:p>
            <a:pPr marL="334566" lvl="1" indent="-184547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ourier New" panose="02070309020205020404" pitchFamily="49" charset="0"/>
              <a:buChar char="o"/>
            </a:pPr>
            <a:r>
              <a:rPr lang="fr-FR" noProof="0" dirty="0"/>
              <a:t>Deuxième niveau</a:t>
            </a:r>
          </a:p>
          <a:p>
            <a:pPr marL="425196" lvl="2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Wingdings" panose="05000000000000000000" pitchFamily="2" charset="2"/>
              <a:buChar char="§"/>
            </a:pPr>
            <a:r>
              <a:rPr lang="fr-FR" noProof="0" dirty="0"/>
              <a:t>Troisième niveau</a:t>
            </a:r>
          </a:p>
          <a:p>
            <a:pPr marL="562356" lvl="3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</a:pPr>
            <a:r>
              <a:rPr lang="fr-FR" noProof="0" dirty="0"/>
              <a:t>Quatrième niveau</a:t>
            </a:r>
          </a:p>
          <a:p>
            <a:pPr marL="699516" lvl="4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alibri" pitchFamily="34" charset="0"/>
              <a:buChar char="◦"/>
            </a:pPr>
            <a:r>
              <a:rPr lang="fr-FR" noProof="0" dirty="0"/>
              <a:t>Cinquième niveau</a:t>
            </a:r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11" name="Espace réservé du pied de page 2">
            <a:extLst>
              <a:ext uri="{FF2B5EF4-FFF2-40B4-BE49-F238E27FC236}">
                <a16:creationId xmlns:a16="http://schemas.microsoft.com/office/drawing/2014/main" id="{B718DD73-09AF-4E33-BBFB-22750B293D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945" y="6382259"/>
            <a:ext cx="5015525" cy="398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Marché 17/002 </a:t>
            </a:r>
          </a:p>
        </p:txBody>
      </p:sp>
    </p:spTree>
    <p:extLst>
      <p:ext uri="{BB962C8B-B14F-4D97-AF65-F5344CB8AC3E}">
        <p14:creationId xmlns:p14="http://schemas.microsoft.com/office/powerpoint/2010/main" val="36887072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8505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Cliquez pour modifier le titre de la page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008000"/>
            <a:ext cx="8504635" cy="360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e comparaison gauche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4000" y="1515834"/>
            <a:ext cx="4104000" cy="360000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 marL="0" indent="0">
              <a:buNone/>
              <a:defRPr sz="135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4000" y="2023668"/>
            <a:ext cx="4104000" cy="4168332"/>
          </a:xfrm>
          <a:prstGeom prst="rect">
            <a:avLst/>
          </a:prstGeom>
          <a:ln w="28575">
            <a:noFill/>
          </a:ln>
        </p:spPr>
        <p:txBody>
          <a:bodyPr vert="horz" lIns="180000" tIns="45720" rIns="180000" bIns="45720" rtlCol="0">
            <a:normAutofit/>
          </a:bodyPr>
          <a:lstStyle>
            <a:lvl1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201216" lvl="0" indent="-201216">
              <a:spcBef>
                <a:spcPts val="900"/>
              </a:spcBef>
              <a:spcAft>
                <a:spcPts val="150"/>
              </a:spcAft>
              <a:buClr>
                <a:srgbClr val="3E91B1"/>
              </a:buClr>
              <a:buSzPct val="100000"/>
              <a:buFont typeface="Trebuchet MS" panose="020B0603020202020204" pitchFamily="34" charset="0"/>
              <a:buChar char="●"/>
            </a:pPr>
            <a:r>
              <a:rPr lang="fr-FR" noProof="0" dirty="0"/>
              <a:t>Modifiez les styles du texte du masque</a:t>
            </a:r>
          </a:p>
          <a:p>
            <a:pPr marL="334566" lvl="1" indent="-184547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ourier New" panose="02070309020205020404" pitchFamily="49" charset="0"/>
              <a:buChar char="o"/>
            </a:pPr>
            <a:r>
              <a:rPr lang="fr-FR" noProof="0" dirty="0"/>
              <a:t>Deuxième niveau</a:t>
            </a:r>
          </a:p>
          <a:p>
            <a:pPr marL="425196" lvl="2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Wingdings" panose="05000000000000000000" pitchFamily="2" charset="2"/>
              <a:buChar char="§"/>
            </a:pPr>
            <a:r>
              <a:rPr lang="fr-FR" noProof="0" dirty="0"/>
              <a:t>Troisième niveau</a:t>
            </a:r>
          </a:p>
          <a:p>
            <a:pPr marL="562356" lvl="3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</a:pPr>
            <a:r>
              <a:rPr lang="fr-FR" noProof="0" dirty="0"/>
              <a:t>Quatrième niveau</a:t>
            </a:r>
          </a:p>
          <a:p>
            <a:pPr marL="699516" lvl="4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alibri" pitchFamily="34" charset="0"/>
              <a:buChar char="◦"/>
            </a:pPr>
            <a:r>
              <a:rPr lang="fr-FR" noProof="0" dirty="0"/>
              <a:t>Cinquième niveau</a:t>
            </a:r>
          </a:p>
        </p:txBody>
      </p:sp>
      <p:sp>
        <p:nvSpPr>
          <p:cNvPr id="12" name="Espace réservé de comparaison gauche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000" y="1516360"/>
            <a:ext cx="4104000" cy="358775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 sz="1350" b="1"/>
            </a:lvl1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4916" y="2020360"/>
            <a:ext cx="4104085" cy="4170891"/>
          </a:xfrm>
          <a:prstGeom prst="rect">
            <a:avLst/>
          </a:prstGeom>
          <a:ln w="28575">
            <a:noFill/>
          </a:ln>
        </p:spPr>
        <p:txBody>
          <a:bodyPr vert="horz" lIns="180000" tIns="45720" rIns="180000" bIns="45720" rtlCol="0">
            <a:normAutofit/>
          </a:bodyPr>
          <a:lstStyle>
            <a:lvl1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201216" lvl="0" indent="-201216">
              <a:spcBef>
                <a:spcPts val="900"/>
              </a:spcBef>
              <a:spcAft>
                <a:spcPts val="150"/>
              </a:spcAft>
              <a:buClr>
                <a:srgbClr val="3E91B1"/>
              </a:buClr>
              <a:buSzPct val="100000"/>
              <a:buFont typeface="Trebuchet MS" panose="020B0603020202020204" pitchFamily="34" charset="0"/>
              <a:buChar char="●"/>
            </a:pPr>
            <a:r>
              <a:rPr lang="fr-FR" noProof="0" dirty="0"/>
              <a:t>Modifiez les styles du texte du masque</a:t>
            </a:r>
          </a:p>
          <a:p>
            <a:pPr marL="334566" lvl="1" indent="-184547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ourier New" panose="02070309020205020404" pitchFamily="49" charset="0"/>
              <a:buChar char="o"/>
            </a:pPr>
            <a:r>
              <a:rPr lang="fr-FR" noProof="0" dirty="0"/>
              <a:t>Deuxième niveau</a:t>
            </a:r>
          </a:p>
          <a:p>
            <a:pPr marL="425196" lvl="2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Wingdings" panose="05000000000000000000" pitchFamily="2" charset="2"/>
              <a:buChar char="§"/>
            </a:pPr>
            <a:r>
              <a:rPr lang="fr-FR" noProof="0" dirty="0"/>
              <a:t>Troisième niveau</a:t>
            </a:r>
          </a:p>
          <a:p>
            <a:pPr marL="562356" lvl="3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</a:pPr>
            <a:r>
              <a:rPr lang="fr-FR" noProof="0" dirty="0"/>
              <a:t>Quatrième niveau</a:t>
            </a:r>
          </a:p>
          <a:p>
            <a:pPr marL="699516" lvl="4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alibri" pitchFamily="34" charset="0"/>
              <a:buChar char="◦"/>
            </a:pPr>
            <a:r>
              <a:rPr lang="fr-FR" noProof="0" dirty="0"/>
              <a:t>Cinquième niveau</a:t>
            </a:r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11" name="Espace réservé du pied de page 2">
            <a:extLst>
              <a:ext uri="{FF2B5EF4-FFF2-40B4-BE49-F238E27FC236}">
                <a16:creationId xmlns:a16="http://schemas.microsoft.com/office/drawing/2014/main" id="{B718DD73-09AF-4E33-BBFB-22750B293D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945" y="6382259"/>
            <a:ext cx="5015525" cy="398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Marché 17/002 </a:t>
            </a:r>
          </a:p>
        </p:txBody>
      </p:sp>
    </p:spTree>
    <p:extLst>
      <p:ext uri="{BB962C8B-B14F-4D97-AF65-F5344CB8AC3E}">
        <p14:creationId xmlns:p14="http://schemas.microsoft.com/office/powerpoint/2010/main" val="37887587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00" y="432000"/>
            <a:ext cx="8505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fr-FR" noProof="0" dirty="0"/>
              <a:t>Cliquez pour modifier le titre de la page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23850" y="1008000"/>
            <a:ext cx="8504635" cy="360000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Trebuchet MS" panose="020B0603020202020204" pitchFamily="34" charset="0"/>
              </a:defRPr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e comparaison gauche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24000" y="1515834"/>
            <a:ext cx="4104000" cy="360000"/>
          </a:xfrm>
          <a:prstGeom prst="rect">
            <a:avLst/>
          </a:prstGeom>
        </p:spPr>
        <p:txBody>
          <a:bodyPr rtlCol="0" anchor="t">
            <a:noAutofit/>
          </a:bodyPr>
          <a:lstStyle>
            <a:lvl1pPr marL="0" indent="0">
              <a:buNone/>
              <a:defRPr sz="135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24000" y="2023668"/>
            <a:ext cx="4104000" cy="4168332"/>
          </a:xfrm>
          <a:prstGeom prst="rect">
            <a:avLst/>
          </a:prstGeom>
          <a:ln w="28575">
            <a:noFill/>
          </a:ln>
        </p:spPr>
        <p:txBody>
          <a:bodyPr vert="horz" lIns="180000" tIns="45720" rIns="180000" bIns="45720" rtlCol="0">
            <a:normAutofit/>
          </a:bodyPr>
          <a:lstStyle>
            <a:lvl1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201216" lvl="0" indent="-201216">
              <a:spcBef>
                <a:spcPts val="900"/>
              </a:spcBef>
              <a:spcAft>
                <a:spcPts val="150"/>
              </a:spcAft>
              <a:buClr>
                <a:srgbClr val="3E91B1"/>
              </a:buClr>
              <a:buSzPct val="100000"/>
              <a:buFont typeface="Trebuchet MS" panose="020B0603020202020204" pitchFamily="34" charset="0"/>
              <a:buChar char="●"/>
            </a:pPr>
            <a:r>
              <a:rPr lang="fr-FR" noProof="0" dirty="0"/>
              <a:t>Modifiez les styles du texte du masque</a:t>
            </a:r>
          </a:p>
          <a:p>
            <a:pPr marL="334566" lvl="1" indent="-184547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ourier New" panose="02070309020205020404" pitchFamily="49" charset="0"/>
              <a:buChar char="o"/>
            </a:pPr>
            <a:r>
              <a:rPr lang="fr-FR" noProof="0" dirty="0"/>
              <a:t>Deuxième niveau</a:t>
            </a:r>
          </a:p>
          <a:p>
            <a:pPr marL="425196" lvl="2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Wingdings" panose="05000000000000000000" pitchFamily="2" charset="2"/>
              <a:buChar char="§"/>
            </a:pPr>
            <a:r>
              <a:rPr lang="fr-FR" noProof="0" dirty="0"/>
              <a:t>Troisième niveau</a:t>
            </a:r>
          </a:p>
          <a:p>
            <a:pPr marL="562356" lvl="3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</a:pPr>
            <a:r>
              <a:rPr lang="fr-FR" noProof="0" dirty="0"/>
              <a:t>Quatrième niveau</a:t>
            </a:r>
          </a:p>
          <a:p>
            <a:pPr marL="699516" lvl="4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alibri" pitchFamily="34" charset="0"/>
              <a:buChar char="◦"/>
            </a:pPr>
            <a:r>
              <a:rPr lang="fr-FR" noProof="0" dirty="0"/>
              <a:t>Cinquième niveau</a:t>
            </a:r>
          </a:p>
        </p:txBody>
      </p:sp>
      <p:sp>
        <p:nvSpPr>
          <p:cNvPr id="12" name="Espace réservé de comparaison gauche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5000" y="1516360"/>
            <a:ext cx="4104000" cy="358775"/>
          </a:xfrm>
          <a:prstGeom prst="rect">
            <a:avLst/>
          </a:prstGeom>
        </p:spPr>
        <p:txBody>
          <a:bodyPr rtlCol="0">
            <a:noAutofit/>
          </a:bodyPr>
          <a:lstStyle>
            <a:lvl1pPr marL="0" indent="0">
              <a:buNone/>
              <a:defRPr sz="1350" b="1"/>
            </a:lvl1pPr>
          </a:lstStyle>
          <a:p>
            <a:pPr lvl="0" rtl="0"/>
            <a:r>
              <a:rPr lang="fr-FR" noProof="0" dirty="0"/>
              <a:t>Modifiez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24916" y="2020360"/>
            <a:ext cx="4104085" cy="4170891"/>
          </a:xfrm>
          <a:prstGeom prst="rect">
            <a:avLst/>
          </a:prstGeom>
          <a:ln w="28575">
            <a:noFill/>
          </a:ln>
        </p:spPr>
        <p:txBody>
          <a:bodyPr vert="horz" lIns="180000" tIns="45720" rIns="180000" bIns="45720" rtlCol="0">
            <a:normAutofit/>
          </a:bodyPr>
          <a:lstStyle>
            <a:lvl1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lang="fr-FR" noProof="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201216" lvl="0" indent="-201216">
              <a:spcBef>
                <a:spcPts val="900"/>
              </a:spcBef>
              <a:spcAft>
                <a:spcPts val="150"/>
              </a:spcAft>
              <a:buClr>
                <a:srgbClr val="3E91B1"/>
              </a:buClr>
              <a:buSzPct val="100000"/>
              <a:buFont typeface="Trebuchet MS" panose="020B0603020202020204" pitchFamily="34" charset="0"/>
              <a:buChar char="●"/>
            </a:pPr>
            <a:r>
              <a:rPr lang="fr-FR" noProof="0" dirty="0"/>
              <a:t>Modifiez les styles du texte du masque</a:t>
            </a:r>
          </a:p>
          <a:p>
            <a:pPr marL="334566" lvl="1" indent="-184547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ourier New" panose="02070309020205020404" pitchFamily="49" charset="0"/>
              <a:buChar char="o"/>
            </a:pPr>
            <a:r>
              <a:rPr lang="fr-FR" noProof="0" dirty="0"/>
              <a:t>Deuxième niveau</a:t>
            </a:r>
          </a:p>
          <a:p>
            <a:pPr marL="425196" lvl="2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Wingdings" panose="05000000000000000000" pitchFamily="2" charset="2"/>
              <a:buChar char="§"/>
            </a:pPr>
            <a:r>
              <a:rPr lang="fr-FR" noProof="0" dirty="0"/>
              <a:t>Troisième niveau</a:t>
            </a:r>
          </a:p>
          <a:p>
            <a:pPr marL="562356" lvl="3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</a:pPr>
            <a:r>
              <a:rPr lang="fr-FR" noProof="0" dirty="0"/>
              <a:t>Quatrième niveau</a:t>
            </a:r>
          </a:p>
          <a:p>
            <a:pPr marL="699516" lvl="4" indent="-137160">
              <a:spcBef>
                <a:spcPts val="150"/>
              </a:spcBef>
              <a:spcAft>
                <a:spcPts val="300"/>
              </a:spcAft>
              <a:buClr>
                <a:srgbClr val="3E91B1"/>
              </a:buClr>
              <a:buFont typeface="Calibri" pitchFamily="34" charset="0"/>
              <a:buChar char="◦"/>
            </a:pPr>
            <a:r>
              <a:rPr lang="fr-FR" noProof="0" dirty="0"/>
              <a:t>Cinquième niveau</a:t>
            </a:r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noProof="0" smtClean="0"/>
              <a:pPr rtl="0"/>
              <a:t>‹N°›</a:t>
            </a:fld>
            <a:endParaRPr lang="fr-FR" noProof="0"/>
          </a:p>
        </p:txBody>
      </p:sp>
      <p:sp>
        <p:nvSpPr>
          <p:cNvPr id="11" name="Espace réservé du pied de page 2">
            <a:extLst>
              <a:ext uri="{FF2B5EF4-FFF2-40B4-BE49-F238E27FC236}">
                <a16:creationId xmlns:a16="http://schemas.microsoft.com/office/drawing/2014/main" id="{B718DD73-09AF-4E33-BBFB-22750B293D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6945" y="6382259"/>
            <a:ext cx="5015525" cy="398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dirty="0"/>
              <a:t>Marché 17/002 </a:t>
            </a:r>
          </a:p>
        </p:txBody>
      </p:sp>
    </p:spTree>
    <p:extLst>
      <p:ext uri="{BB962C8B-B14F-4D97-AF65-F5344CB8AC3E}">
        <p14:creationId xmlns:p14="http://schemas.microsoft.com/office/powerpoint/2010/main" val="2537988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94511" y="4509120"/>
            <a:ext cx="8069977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fr-BE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99592" y="2906713"/>
            <a:ext cx="8064896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197850" y="6453188"/>
            <a:ext cx="695325" cy="2873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07AB335-A3B9-41E3-9D9A-AFC7C21C73D9}" type="slidenum">
              <a:rPr lang="fr-BE" altLang="fr-FR"/>
              <a:pPr/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3136771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3419872" y="115888"/>
            <a:ext cx="5473303" cy="1368896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fr-FR" dirty="0"/>
              <a:t>Cliquez pour modifier le style du titre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99592" y="1844824"/>
            <a:ext cx="3960440" cy="432047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04048" y="1844824"/>
            <a:ext cx="3888432" cy="432047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197850" y="6453188"/>
            <a:ext cx="695325" cy="2873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F11A992-15FE-4BF7-9CCD-867F0501D0B6}" type="slidenum">
              <a:rPr lang="fr-BE" altLang="fr-FR"/>
              <a:pPr/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1120103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99592" y="1844824"/>
            <a:ext cx="3816424" cy="7837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99592" y="2708920"/>
            <a:ext cx="3816424" cy="336691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860033" y="1844080"/>
            <a:ext cx="3960440" cy="78377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860033" y="2708920"/>
            <a:ext cx="3960440" cy="336691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3347864" y="116632"/>
            <a:ext cx="5544616" cy="1080120"/>
          </a:xfrm>
          <a:prstGeom prst="rect">
            <a:avLst/>
          </a:prstGeom>
        </p:spPr>
        <p:txBody>
          <a:bodyPr anchor="ctr"/>
          <a:lstStyle>
            <a:lvl1pPr algn="l">
              <a:defRPr sz="3600"/>
            </a:lvl1pPr>
          </a:lstStyle>
          <a:p>
            <a:r>
              <a:rPr lang="fr-FR"/>
              <a:t>Modifiez le style du titre</a:t>
            </a:r>
            <a:endParaRPr lang="fr-BE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197850" y="6453188"/>
            <a:ext cx="695325" cy="2873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F579A8F-DCF8-4DA5-8753-6D556E8C3455}" type="slidenum">
              <a:rPr lang="fr-BE" altLang="fr-FR"/>
              <a:pPr/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80692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275856" y="116632"/>
            <a:ext cx="5616624" cy="1296144"/>
          </a:xfrm>
          <a:prstGeom prst="rect">
            <a:avLst/>
          </a:prstGeom>
        </p:spPr>
        <p:txBody>
          <a:bodyPr anchor="ctr"/>
          <a:lstStyle>
            <a:lvl1pPr algn="l">
              <a:defRPr sz="3600"/>
            </a:lvl1pPr>
          </a:lstStyle>
          <a:p>
            <a:r>
              <a:rPr lang="fr-FR"/>
              <a:t>Modifiez le style du titre</a:t>
            </a:r>
            <a:endParaRPr lang="fr-BE" dirty="0"/>
          </a:p>
        </p:txBody>
      </p:sp>
      <p:sp>
        <p:nvSpPr>
          <p:cNvPr id="3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197850" y="6453188"/>
            <a:ext cx="695325" cy="2873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C5DADEA-62BA-4AE4-A33B-DB8B07DECF3D}" type="slidenum">
              <a:rPr lang="fr-BE" altLang="fr-FR"/>
              <a:pPr/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1998706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éma Diapo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804360" y="1340768"/>
            <a:ext cx="8339640" cy="5013176"/>
          </a:xfrm>
          <a:prstGeom prst="rect">
            <a:avLst/>
          </a:prstGeom>
          <a:gradFill flip="none" rotWithShape="1">
            <a:gsLst>
              <a:gs pos="68000">
                <a:schemeClr val="bg1"/>
              </a:gs>
              <a:gs pos="8000">
                <a:schemeClr val="bg1">
                  <a:alpha val="6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>
            <a:spAutoFit/>
          </a:bodyPr>
          <a:lstStyle/>
          <a:p>
            <a:pPr eaLnBrk="1" hangingPunct="1">
              <a:defRPr/>
            </a:pPr>
            <a:endParaRPr lang="fr-FR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347864" y="90506"/>
            <a:ext cx="5544616" cy="1322270"/>
          </a:xfrm>
          <a:prstGeom prst="rect">
            <a:avLst/>
          </a:prstGeom>
        </p:spPr>
        <p:txBody>
          <a:bodyPr anchor="ctr"/>
          <a:lstStyle>
            <a:lvl1pPr algn="l">
              <a:defRPr sz="3600"/>
            </a:lvl1pPr>
          </a:lstStyle>
          <a:p>
            <a:r>
              <a:rPr lang="fr-FR"/>
              <a:t>Modifiez le style du titre</a:t>
            </a:r>
            <a:endParaRPr lang="fr-BE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197850" y="6453188"/>
            <a:ext cx="695325" cy="2873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D12DA2D-A0CB-4F05-BCF1-E847AAB16C78}" type="slidenum">
              <a:rPr lang="fr-BE" altLang="fr-FR"/>
              <a:pPr/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3151302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197850" y="6453188"/>
            <a:ext cx="695325" cy="2873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C2E00F4-D620-4A7E-B8BF-E69124FB23D6}" type="slidenum">
              <a:rPr lang="fr-BE" altLang="fr-FR"/>
              <a:pPr/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3799714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9794" y="1218495"/>
            <a:ext cx="3008313" cy="6787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67944" y="1218495"/>
            <a:ext cx="4824536" cy="501881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71600" y="1916832"/>
            <a:ext cx="3008313" cy="43204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8378825" y="6308725"/>
            <a:ext cx="51435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45731A55-53DB-44E6-9DA7-E6F1D20A331A}" type="slidenum">
              <a:rPr lang="fr-BE" altLang="fr-FR"/>
              <a:pPr/>
              <a:t>‹N°›</a:t>
            </a:fld>
            <a:endParaRPr lang="fr-BE" altLang="fr-FR"/>
          </a:p>
        </p:txBody>
      </p:sp>
    </p:spTree>
    <p:extLst>
      <p:ext uri="{BB962C8B-B14F-4D97-AF65-F5344CB8AC3E}">
        <p14:creationId xmlns:p14="http://schemas.microsoft.com/office/powerpoint/2010/main" val="2645541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ZoneTexte 7"/>
          <p:cNvSpPr txBox="1">
            <a:spLocks noChangeArrowheads="1"/>
          </p:cNvSpPr>
          <p:nvPr userDrawn="1"/>
        </p:nvSpPr>
        <p:spPr bwMode="auto">
          <a:xfrm>
            <a:off x="539552" y="6453188"/>
            <a:ext cx="237648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sz="900" dirty="0" smtClean="0">
                <a:cs typeface="Arial" charset="0"/>
              </a:rPr>
              <a:t>Présentation</a:t>
            </a:r>
            <a:endParaRPr lang="fr-FR" altLang="fr-FR" sz="900" dirty="0">
              <a:cs typeface="Arial" charset="0"/>
            </a:endParaRPr>
          </a:p>
        </p:txBody>
      </p:sp>
      <p:sp>
        <p:nvSpPr>
          <p:cNvPr id="8" name="ZoneTexte 7"/>
          <p:cNvSpPr txBox="1">
            <a:spLocks noChangeArrowheads="1"/>
          </p:cNvSpPr>
          <p:nvPr/>
        </p:nvSpPr>
        <p:spPr bwMode="auto">
          <a:xfrm>
            <a:off x="7380311" y="6453188"/>
            <a:ext cx="936601" cy="229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fr-FR" altLang="fr-FR" sz="900" dirty="0" smtClean="0">
                <a:cs typeface="Arial" charset="0"/>
              </a:rPr>
              <a:t>02/12/2021</a:t>
            </a:r>
            <a:endParaRPr lang="fr-FR" altLang="fr-FR" sz="900" dirty="0">
              <a:cs typeface="Arial" charset="0"/>
            </a:endParaRPr>
          </a:p>
        </p:txBody>
      </p:sp>
      <p:cxnSp>
        <p:nvCxnSpPr>
          <p:cNvPr id="5" name="Connecteur droit 4"/>
          <p:cNvCxnSpPr/>
          <p:nvPr userDrawn="1"/>
        </p:nvCxnSpPr>
        <p:spPr>
          <a:xfrm>
            <a:off x="141151" y="1124744"/>
            <a:ext cx="892394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51" y="116634"/>
            <a:ext cx="2126593" cy="8149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  <p:sldLayoutId id="2147483792" r:id="rId23"/>
    <p:sldLayoutId id="2147483793" r:id="rId24"/>
    <p:sldLayoutId id="2147483794" r:id="rId25"/>
    <p:sldLayoutId id="2147483795" r:id="rId26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48000"/>
        <a:buBlip>
          <a:blip r:embed="rId29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C00000"/>
        </a:buClr>
        <a:buSzPct val="60000"/>
        <a:buFont typeface="Wingdings" panose="05000000000000000000" pitchFamily="2" charset="2"/>
        <a:buChar char="Ø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C00000"/>
        </a:buClr>
        <a:buSzPct val="70000"/>
        <a:buFont typeface="Calibri" panose="020F0502020204030204" pitchFamily="34" charset="0"/>
        <a:buChar char="→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erigordnumerique.fr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1"/>
          <p:cNvSpPr>
            <a:spLocks noGrp="1"/>
          </p:cNvSpPr>
          <p:nvPr>
            <p:ph type="ctrTitle"/>
          </p:nvPr>
        </p:nvSpPr>
        <p:spPr bwMode="auto">
          <a:xfrm>
            <a:off x="179512" y="1700808"/>
            <a:ext cx="8712968" cy="302433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fr-FR" sz="4000" dirty="0"/>
              <a:t> Périgord Numérique</a:t>
            </a:r>
            <a:br>
              <a:rPr lang="fr-FR" sz="4000" dirty="0"/>
            </a:br>
            <a:r>
              <a:rPr lang="fr-FR" sz="4000" dirty="0" smtClean="0"/>
              <a:t>Présentation</a:t>
            </a:r>
            <a:r>
              <a:rPr lang="fr-FR" sz="4000" dirty="0"/>
              <a:t/>
            </a:r>
            <a:br>
              <a:rPr lang="fr-FR" sz="4000" dirty="0"/>
            </a:br>
            <a:r>
              <a:rPr lang="fr-FR" sz="4000" dirty="0"/>
              <a:t/>
            </a:r>
            <a:br>
              <a:rPr lang="fr-FR" sz="4000" dirty="0"/>
            </a:br>
            <a:r>
              <a:rPr lang="fr-FR" sz="4000" dirty="0" smtClean="0"/>
              <a:t>----------</a:t>
            </a:r>
            <a:br>
              <a:rPr lang="fr-FR" sz="4000" dirty="0" smtClean="0"/>
            </a:br>
            <a:r>
              <a:rPr lang="fr-FR" sz="4000" dirty="0" smtClean="0"/>
              <a:t>Communauté de Communes de la</a:t>
            </a:r>
            <a:r>
              <a:rPr lang="fr-FR" sz="4000" dirty="0"/>
              <a:t/>
            </a:r>
            <a:br>
              <a:rPr lang="fr-FR" sz="4000" dirty="0"/>
            </a:br>
            <a:r>
              <a:rPr lang="fr-FR" sz="4000" dirty="0" smtClean="0"/>
              <a:t>Vallée de l’Homme</a:t>
            </a:r>
            <a:r>
              <a:rPr lang="fr-FR" sz="4000" dirty="0"/>
              <a:t/>
            </a:r>
            <a:br>
              <a:rPr lang="fr-FR" sz="4000" dirty="0"/>
            </a:br>
            <a:endParaRPr lang="fr-FR" altLang="fr-FR" sz="4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3528" y="1844824"/>
            <a:ext cx="85689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000" b="1" dirty="0">
                <a:solidFill>
                  <a:srgbClr val="C0504D"/>
                </a:solidFill>
                <a:latin typeface="Calibri"/>
                <a:ea typeface="+mj-ea"/>
                <a:cs typeface="+mj-cs"/>
              </a:rPr>
              <a:t>Phase 1 </a:t>
            </a:r>
          </a:p>
          <a:p>
            <a:pPr algn="ctr"/>
            <a:r>
              <a:rPr lang="fr-FR" sz="4000" dirty="0">
                <a:solidFill>
                  <a:srgbClr val="C0504D"/>
                </a:solidFill>
                <a:latin typeface="Calibri"/>
                <a:ea typeface="+mj-ea"/>
                <a:cs typeface="+mj-cs"/>
              </a:rPr>
              <a:t>2018-2021</a:t>
            </a:r>
          </a:p>
          <a:p>
            <a:pPr algn="ctr"/>
            <a:r>
              <a:rPr lang="fr-FR" sz="4000" dirty="0">
                <a:solidFill>
                  <a:srgbClr val="C0504D"/>
                </a:solidFill>
                <a:latin typeface="Calibri"/>
                <a:ea typeface="+mj-ea"/>
                <a:cs typeface="+mj-cs"/>
              </a:rPr>
              <a:t>de la construction du </a:t>
            </a:r>
            <a:r>
              <a:rPr lang="fr-FR" sz="4000" b="1" dirty="0">
                <a:solidFill>
                  <a:srgbClr val="C0504D"/>
                </a:solidFill>
                <a:latin typeface="Calibri"/>
                <a:ea typeface="+mj-ea"/>
                <a:cs typeface="+mj-cs"/>
              </a:rPr>
              <a:t>réseau public de fibre optique</a:t>
            </a:r>
            <a:r>
              <a:rPr lang="fr-FR" sz="4000" dirty="0">
                <a:solidFill>
                  <a:srgbClr val="C0504D"/>
                </a:solidFill>
                <a:latin typeface="Calibri"/>
                <a:ea typeface="+mj-ea"/>
                <a:cs typeface="+mj-cs"/>
              </a:rPr>
              <a:t>:</a:t>
            </a:r>
          </a:p>
          <a:p>
            <a:pPr algn="ctr"/>
            <a:endParaRPr lang="fr-FR" sz="4000" dirty="0">
              <a:solidFill>
                <a:srgbClr val="C0504D"/>
              </a:solidFill>
              <a:latin typeface="Calibri"/>
              <a:ea typeface="+mj-ea"/>
              <a:cs typeface="+mj-cs"/>
            </a:endParaRPr>
          </a:p>
          <a:p>
            <a:pPr algn="ctr"/>
            <a:r>
              <a:rPr lang="fr-FR" sz="4000" dirty="0">
                <a:solidFill>
                  <a:srgbClr val="C0504D"/>
                </a:solidFill>
                <a:latin typeface="Calibri"/>
                <a:ea typeface="+mj-ea"/>
                <a:cs typeface="+mj-cs"/>
              </a:rPr>
              <a:t>75000 prises</a:t>
            </a:r>
          </a:p>
        </p:txBody>
      </p:sp>
    </p:spTree>
    <p:extLst>
      <p:ext uri="{BB962C8B-B14F-4D97-AF65-F5344CB8AC3E}">
        <p14:creationId xmlns:p14="http://schemas.microsoft.com/office/powerpoint/2010/main" val="2241981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95736" y="-99392"/>
            <a:ext cx="6948264" cy="1250262"/>
          </a:xfrm>
          <a:noFill/>
        </p:spPr>
        <p:txBody>
          <a:bodyPr/>
          <a:lstStyle/>
          <a:p>
            <a:r>
              <a:rPr lang="fr-FR" sz="3200" dirty="0"/>
              <a:t>Une phase 1 (2018 -2021) en finalisation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27584" y="1628800"/>
            <a:ext cx="7920880" cy="396044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fr-FR" dirty="0"/>
              <a:t>Achèvement des travaux de Montée en Débit : MED = 31,2 M€ </a:t>
            </a:r>
          </a:p>
          <a:p>
            <a:pPr lvl="1" algn="just"/>
            <a:r>
              <a:rPr lang="fr-FR" dirty="0" err="1"/>
              <a:t>Opticalisation</a:t>
            </a:r>
            <a:r>
              <a:rPr lang="fr-FR" dirty="0"/>
              <a:t> des 94 NRA-ZO</a:t>
            </a:r>
          </a:p>
          <a:p>
            <a:pPr lvl="1" algn="just"/>
            <a:r>
              <a:rPr lang="fr-FR" dirty="0"/>
              <a:t>Construction de 128 PRM </a:t>
            </a:r>
          </a:p>
          <a:p>
            <a:pPr algn="just"/>
            <a:r>
              <a:rPr lang="fr-FR" dirty="0"/>
              <a:t>Plan Périgord Numérique Entreprises</a:t>
            </a:r>
          </a:p>
          <a:p>
            <a:pPr algn="just"/>
            <a:r>
              <a:rPr lang="fr-FR" dirty="0"/>
              <a:t>Téléphonie mobile : plus de 120 nouveaux pylônes</a:t>
            </a:r>
          </a:p>
          <a:p>
            <a:pPr algn="just"/>
            <a:r>
              <a:rPr lang="fr-FR" dirty="0"/>
              <a:t>Décaissements du FSN versés: 15,6 M€ versé + 5 M € à verser d’ici fin 2021</a:t>
            </a:r>
          </a:p>
          <a:p>
            <a:pPr algn="just"/>
            <a:r>
              <a:rPr lang="fr-FR" dirty="0"/>
              <a:t>Fin des travaux de déploiement des plaques FTTH (collecte, desserte et raccordement) 134,8M€</a:t>
            </a:r>
          </a:p>
        </p:txBody>
      </p:sp>
    </p:spTree>
    <p:extLst>
      <p:ext uri="{BB962C8B-B14F-4D97-AF65-F5344CB8AC3E}">
        <p14:creationId xmlns:p14="http://schemas.microsoft.com/office/powerpoint/2010/main" val="2350504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273" y="1196752"/>
            <a:ext cx="4609727" cy="485029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67744" y="90506"/>
            <a:ext cx="6876256" cy="1322270"/>
          </a:xfrm>
        </p:spPr>
        <p:txBody>
          <a:bodyPr/>
          <a:lstStyle/>
          <a:p>
            <a:r>
              <a:rPr lang="fr-FR" sz="3200" dirty="0"/>
              <a:t>Une phase 1 (2018 -2021) en finalisation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11A992-15FE-4BF7-9CCD-867F0501D0B6}" type="slidenum">
              <a:rPr lang="fr-BE" altLang="fr-FR" smtClean="0"/>
              <a:pPr/>
              <a:t>12</a:t>
            </a:fld>
            <a:endParaRPr lang="fr-BE" altLang="fr-FR"/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850766487"/>
              </p:ext>
            </p:extLst>
          </p:nvPr>
        </p:nvGraphicFramePr>
        <p:xfrm>
          <a:off x="539552" y="1556792"/>
          <a:ext cx="3959226" cy="330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9613">
                  <a:extLst>
                    <a:ext uri="{9D8B030D-6E8A-4147-A177-3AD203B41FA5}">
                      <a16:colId xmlns:a16="http://schemas.microsoft.com/office/drawing/2014/main" val="730038836"/>
                    </a:ext>
                  </a:extLst>
                </a:gridCol>
                <a:gridCol w="1979613">
                  <a:extLst>
                    <a:ext uri="{9D8B030D-6E8A-4147-A177-3AD203B41FA5}">
                      <a16:colId xmlns:a16="http://schemas.microsoft.com/office/drawing/2014/main" val="2570489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Nombre de prises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985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Travaux en cours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62 990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28452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Dont Prise en</a:t>
                      </a:r>
                      <a:r>
                        <a:rPr lang="fr-FR" baseline="0" dirty="0"/>
                        <a:t> b</a:t>
                      </a:r>
                      <a:r>
                        <a:rPr lang="fr-FR" dirty="0"/>
                        <a:t>ase exploitant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51 000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373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Dont Travaux achevé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31 532 (100 ZAPM)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5205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Recette/</a:t>
                      </a:r>
                      <a:r>
                        <a:rPr lang="fr-FR" dirty="0" err="1"/>
                        <a:t>pre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doe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setics</a:t>
                      </a:r>
                      <a:r>
                        <a:rPr lang="fr-FR" dirty="0"/>
                        <a:t> validé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17 271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9521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Dont Commercialisable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8 800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4158043"/>
                  </a:ext>
                </a:extLst>
              </a:tr>
            </a:tbl>
          </a:graphicData>
        </a:graphic>
      </p:graphicFrame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1390" y="4915204"/>
            <a:ext cx="774122" cy="33241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2204864"/>
            <a:ext cx="1267002" cy="40010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7816" y="2002790"/>
            <a:ext cx="638264" cy="43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81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000" dirty="0"/>
              <a:t>Construction du réseau de collecte – Avancement fin </a:t>
            </a:r>
            <a:r>
              <a:rPr lang="fr-FR" sz="3000" dirty="0" smtClean="0"/>
              <a:t>octobre </a:t>
            </a:r>
            <a:r>
              <a:rPr lang="fr-FR" sz="3000" dirty="0"/>
              <a:t>2021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33" y="1268760"/>
            <a:ext cx="1728192" cy="5239151"/>
          </a:xfrm>
          <a:prstGeom prst="rect">
            <a:avLst/>
          </a:prstGeom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191229"/>
            <a:ext cx="5472608" cy="56671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54796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260B025-23B0-4D35-A2D4-13933E1A88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600" y="1268760"/>
            <a:ext cx="7536303" cy="5328592"/>
          </a:xfrm>
          <a:prstGeom prst="rect">
            <a:avLst/>
          </a:prstGeom>
        </p:spPr>
      </p:pic>
      <p:sp>
        <p:nvSpPr>
          <p:cNvPr id="10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LOT 1 : Grand Périgueux  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46391F5C-7E0B-4820-ABB8-2A4BA89642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14</a:t>
            </a:fld>
            <a:endParaRPr lang="fr-FR" noProof="0"/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D020C915-7B3C-4921-A113-90154CD1B9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507620"/>
              </p:ext>
            </p:extLst>
          </p:nvPr>
        </p:nvGraphicFramePr>
        <p:xfrm>
          <a:off x="251520" y="4869160"/>
          <a:ext cx="4355976" cy="1843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81491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LOT 1 : Ouest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46391F5C-7E0B-4820-ABB8-2A4BA89642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15</a:t>
            </a:fld>
            <a:endParaRPr lang="fr-FR" noProof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34E10B9-96CD-40CD-A7E1-DB8A28C0A7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4048" y="1268760"/>
            <a:ext cx="3888432" cy="5499465"/>
          </a:xfrm>
          <a:prstGeom prst="rect">
            <a:avLst/>
          </a:prstGeom>
        </p:spPr>
      </p:pic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D020C915-7B3C-4921-A113-90154CD1B9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6046806"/>
              </p:ext>
            </p:extLst>
          </p:nvPr>
        </p:nvGraphicFramePr>
        <p:xfrm>
          <a:off x="395536" y="2636912"/>
          <a:ext cx="4355976" cy="1843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40294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LOT1 : Bergeracois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46391F5C-7E0B-4820-ABB8-2A4BA89642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16</a:t>
            </a:fld>
            <a:endParaRPr lang="fr-FR" noProof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84D6C4-FD4E-4D90-BA4E-A28E4E2FC4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4285" y="1196752"/>
            <a:ext cx="3888432" cy="5499464"/>
          </a:xfrm>
          <a:prstGeom prst="rect">
            <a:avLst/>
          </a:prstGeom>
        </p:spPr>
      </p:pic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D020C915-7B3C-4921-A113-90154CD1B9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5933502"/>
              </p:ext>
            </p:extLst>
          </p:nvPr>
        </p:nvGraphicFramePr>
        <p:xfrm>
          <a:off x="323528" y="2852936"/>
          <a:ext cx="4355976" cy="1843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01166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Lot 1 Nord-Ouest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46391F5C-7E0B-4820-ABB8-2A4BA89642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17</a:t>
            </a:fld>
            <a:endParaRPr lang="fr-FR" noProof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34334D5-00EF-4637-BAAE-6BCDAB3620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5000" y="1613250"/>
            <a:ext cx="5422481" cy="3834000"/>
          </a:xfrm>
          <a:prstGeom prst="rect">
            <a:avLst/>
          </a:prstGeom>
        </p:spPr>
      </p:pic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84D15E21-4E6F-4E34-B635-EEF143C94E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5509510"/>
              </p:ext>
            </p:extLst>
          </p:nvPr>
        </p:nvGraphicFramePr>
        <p:xfrm>
          <a:off x="0" y="2684045"/>
          <a:ext cx="3764616" cy="1692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57060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LOT 2: Sud  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46391F5C-7E0B-4820-ABB8-2A4BA89642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18</a:t>
            </a:fld>
            <a:endParaRPr lang="fr-FR" noProof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AE1839C-6D97-4DB0-977A-8C2D48195F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7151" y="1340768"/>
            <a:ext cx="7536303" cy="5328592"/>
          </a:xfrm>
          <a:prstGeom prst="rect">
            <a:avLst/>
          </a:prstGeom>
        </p:spPr>
      </p:pic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D020C915-7B3C-4921-A113-90154CD1B9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9219110"/>
              </p:ext>
            </p:extLst>
          </p:nvPr>
        </p:nvGraphicFramePr>
        <p:xfrm>
          <a:off x="0" y="1628800"/>
          <a:ext cx="4355976" cy="1843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03669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LOT 2: Nord 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46391F5C-7E0B-4820-ABB8-2A4BA89642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19</a:t>
            </a:fld>
            <a:endParaRPr lang="fr-FR" noProof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DE7D3B5-1A45-43C1-B791-97FAFF45DD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9334" y="1268761"/>
            <a:ext cx="7638148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974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11760" y="124634"/>
            <a:ext cx="6336704" cy="1250262"/>
          </a:xfrm>
        </p:spPr>
        <p:txBody>
          <a:bodyPr/>
          <a:lstStyle/>
          <a:p>
            <a:r>
              <a:rPr lang="fr-FR" sz="3200" dirty="0"/>
              <a:t>Périgord Numérique</a:t>
            </a:r>
            <a:br>
              <a:rPr lang="fr-FR" sz="3200" dirty="0"/>
            </a:br>
            <a:r>
              <a:rPr lang="fr-FR" sz="3200" dirty="0"/>
              <a:t>des infrastructures vers l’usage</a:t>
            </a:r>
            <a:br>
              <a:rPr lang="fr-FR" sz="3200" dirty="0"/>
            </a:b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1484784"/>
            <a:ext cx="7920880" cy="2016224"/>
          </a:xfrm>
        </p:spPr>
        <p:txBody>
          <a:bodyPr anchor="ctr">
            <a:noAutofit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fr-FR" sz="1600" dirty="0"/>
              <a:t>Le Syndicat Mixte Périgord Numérique (SMPN) est crée en 2014 avec :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fr-FR" sz="1600" dirty="0"/>
              <a:t>Le Département de la Dordogne, 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fr-FR" sz="1600" dirty="0"/>
              <a:t>La Région Nouvelle Aquitaine, 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fr-FR" sz="1600" dirty="0"/>
              <a:t>Le SDE 24 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fr-FR" sz="1600" dirty="0"/>
              <a:t>Toutes les Communautés de Communes et d’Agglomération de la Dordogne. </a:t>
            </a:r>
          </a:p>
          <a:p>
            <a:pPr marL="0" indent="0" algn="just">
              <a:lnSpc>
                <a:spcPct val="170000"/>
              </a:lnSpc>
              <a:buNone/>
            </a:pPr>
            <a:endParaRPr lang="fr-FR" sz="1800" dirty="0"/>
          </a:p>
        </p:txBody>
      </p:sp>
      <p:sp>
        <p:nvSpPr>
          <p:cNvPr id="5" name="Rectangle 4"/>
          <p:cNvSpPr/>
          <p:nvPr/>
        </p:nvSpPr>
        <p:spPr>
          <a:xfrm>
            <a:off x="503548" y="3623109"/>
            <a:ext cx="8136904" cy="1348061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indent="0" algn="ctr">
              <a:lnSpc>
                <a:spcPct val="170000"/>
              </a:lnSpc>
              <a:buNone/>
            </a:pPr>
            <a:r>
              <a:rPr lang="fr-FR" sz="1600" dirty="0"/>
              <a:t>Son champ d’action est le numérique dans son ensemble,</a:t>
            </a:r>
          </a:p>
          <a:p>
            <a:pPr marL="0" indent="0" algn="ctr">
              <a:lnSpc>
                <a:spcPct val="170000"/>
              </a:lnSpc>
              <a:buNone/>
            </a:pPr>
            <a:r>
              <a:rPr lang="fr-FR" sz="1600" dirty="0"/>
              <a:t>l’objectif : l’accès au THD pour tous et partout </a:t>
            </a:r>
          </a:p>
          <a:p>
            <a:pPr marL="0" indent="0" algn="ctr">
              <a:lnSpc>
                <a:spcPct val="170000"/>
              </a:lnSpc>
              <a:buNone/>
            </a:pPr>
            <a:r>
              <a:rPr lang="fr-FR" sz="1600" dirty="0"/>
              <a:t>pour aller de l’infrastructure vers l’usage</a:t>
            </a:r>
          </a:p>
        </p:txBody>
      </p:sp>
    </p:spTree>
    <p:extLst>
      <p:ext uri="{BB962C8B-B14F-4D97-AF65-F5344CB8AC3E}">
        <p14:creationId xmlns:p14="http://schemas.microsoft.com/office/powerpoint/2010/main" val="2446194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LOT 3 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46391F5C-7E0B-4820-ABB8-2A4BA89642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20</a:t>
            </a:fld>
            <a:endParaRPr lang="fr-FR" noProof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B46608F-FD93-4CD2-8ECF-4A08D04753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7824" y="1438672"/>
            <a:ext cx="3677100" cy="520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51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83768" y="-93984"/>
            <a:ext cx="6084168" cy="1250262"/>
          </a:xfrm>
        </p:spPr>
        <p:txBody>
          <a:bodyPr/>
          <a:lstStyle/>
          <a:p>
            <a:r>
              <a:rPr lang="fr-FR" dirty="0"/>
              <a:t>Recettes d’investissement : </a:t>
            </a:r>
            <a:r>
              <a:rPr lang="fr-FR" sz="2400" dirty="0">
                <a:solidFill>
                  <a:srgbClr val="C00000"/>
                </a:solidFill>
              </a:rPr>
              <a:t>Rappel du plan de financement de la phase 1</a:t>
            </a:r>
          </a:p>
        </p:txBody>
      </p:sp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971600" y="1340768"/>
            <a:ext cx="7920880" cy="4320480"/>
          </a:xfrm>
        </p:spPr>
        <p:txBody>
          <a:bodyPr/>
          <a:lstStyle/>
          <a:p>
            <a:r>
              <a:rPr lang="fr-FR" dirty="0"/>
              <a:t>Répartition des subventions par financeurs</a:t>
            </a: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269281"/>
              </p:ext>
            </p:extLst>
          </p:nvPr>
        </p:nvGraphicFramePr>
        <p:xfrm>
          <a:off x="899592" y="1916830"/>
          <a:ext cx="7200801" cy="41254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8308">
                  <a:extLst>
                    <a:ext uri="{9D8B030D-6E8A-4147-A177-3AD203B41FA5}">
                      <a16:colId xmlns:a16="http://schemas.microsoft.com/office/drawing/2014/main" val="717424573"/>
                    </a:ext>
                  </a:extLst>
                </a:gridCol>
                <a:gridCol w="2172479">
                  <a:extLst>
                    <a:ext uri="{9D8B030D-6E8A-4147-A177-3AD203B41FA5}">
                      <a16:colId xmlns:a16="http://schemas.microsoft.com/office/drawing/2014/main" val="3586954208"/>
                    </a:ext>
                  </a:extLst>
                </a:gridCol>
                <a:gridCol w="2170014">
                  <a:extLst>
                    <a:ext uri="{9D8B030D-6E8A-4147-A177-3AD203B41FA5}">
                      <a16:colId xmlns:a16="http://schemas.microsoft.com/office/drawing/2014/main" val="1225527916"/>
                    </a:ext>
                  </a:extLst>
                </a:gridCol>
              </a:tblGrid>
              <a:tr h="303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Financeurs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Subvention (k€)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%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extLst>
                  <a:ext uri="{0D108BD9-81ED-4DB2-BD59-A6C34878D82A}">
                    <a16:rowId xmlns:a16="http://schemas.microsoft.com/office/drawing/2014/main" val="252891894"/>
                  </a:ext>
                </a:extLst>
              </a:tr>
              <a:tr h="4222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FSN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marR="15875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60 007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marR="60261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34 %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extLst>
                  <a:ext uri="{0D108BD9-81ED-4DB2-BD59-A6C34878D82A}">
                    <a16:rowId xmlns:a16="http://schemas.microsoft.com/office/drawing/2014/main" val="267744777"/>
                  </a:ext>
                </a:extLst>
              </a:tr>
              <a:tr h="4222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FEDER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marR="15875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6 200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marR="60261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4 %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extLst>
                  <a:ext uri="{0D108BD9-81ED-4DB2-BD59-A6C34878D82A}">
                    <a16:rowId xmlns:a16="http://schemas.microsoft.com/office/drawing/2014/main" val="752332982"/>
                  </a:ext>
                </a:extLst>
              </a:tr>
              <a:tr h="4222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Région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marR="15875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24 650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marR="60261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14 %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extLst>
                  <a:ext uri="{0D108BD9-81ED-4DB2-BD59-A6C34878D82A}">
                    <a16:rowId xmlns:a16="http://schemas.microsoft.com/office/drawing/2014/main" val="3714221905"/>
                  </a:ext>
                </a:extLst>
              </a:tr>
              <a:tr h="4222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Département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marR="15875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24 400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marR="60261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14 %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extLst>
                  <a:ext uri="{0D108BD9-81ED-4DB2-BD59-A6C34878D82A}">
                    <a16:rowId xmlns:a16="http://schemas.microsoft.com/office/drawing/2014/main" val="3742410855"/>
                  </a:ext>
                </a:extLst>
              </a:tr>
              <a:tr h="4222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EPCI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marR="15875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5 600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marR="60261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3 %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extLst>
                  <a:ext uri="{0D108BD9-81ED-4DB2-BD59-A6C34878D82A}">
                    <a16:rowId xmlns:a16="http://schemas.microsoft.com/office/drawing/2014/main" val="3557139585"/>
                  </a:ext>
                </a:extLst>
              </a:tr>
              <a:tr h="42227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SDE24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marR="15875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7 200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marR="60261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4 %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extLst>
                  <a:ext uri="{0D108BD9-81ED-4DB2-BD59-A6C34878D82A}">
                    <a16:rowId xmlns:a16="http://schemas.microsoft.com/office/drawing/2014/main" val="2759602813"/>
                  </a:ext>
                </a:extLst>
              </a:tr>
              <a:tr h="42227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effectLst/>
                        </a:rPr>
                        <a:t>TOTAL subventions</a:t>
                      </a:r>
                      <a:endParaRPr lang="fr-FR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marR="15875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effectLst/>
                        </a:rPr>
                        <a:t>124 798</a:t>
                      </a:r>
                      <a:endParaRPr lang="fr-F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marR="60261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74 %</a:t>
                      </a:r>
                    </a:p>
                  </a:txBody>
                  <a:tcPr marL="44450" marR="44450" marT="9525" marB="0" anchor="ctr"/>
                </a:tc>
                <a:extLst>
                  <a:ext uri="{0D108BD9-81ED-4DB2-BD59-A6C34878D82A}">
                    <a16:rowId xmlns:a16="http://schemas.microsoft.com/office/drawing/2014/main" val="2208930163"/>
                  </a:ext>
                </a:extLst>
              </a:tr>
              <a:tr h="42227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SMPN (Emprunt)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marR="15875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effectLst/>
                        </a:rPr>
                        <a:t>46 141</a:t>
                      </a:r>
                      <a:endParaRPr lang="fr-F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marR="60261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26 %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extLst>
                  <a:ext uri="{0D108BD9-81ED-4DB2-BD59-A6C34878D82A}">
                    <a16:rowId xmlns:a16="http://schemas.microsoft.com/office/drawing/2014/main" val="1974989257"/>
                  </a:ext>
                </a:extLst>
              </a:tr>
              <a:tr h="422277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TOTAL investissement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marR="15875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>
                          <a:effectLst/>
                        </a:rPr>
                        <a:t>174 198</a:t>
                      </a:r>
                      <a:endParaRPr lang="fr-F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marR="60261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effectLst/>
                        </a:rPr>
                        <a:t>100 %</a:t>
                      </a:r>
                      <a:endParaRPr lang="fr-F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extLst>
                  <a:ext uri="{0D108BD9-81ED-4DB2-BD59-A6C34878D82A}">
                    <a16:rowId xmlns:a16="http://schemas.microsoft.com/office/drawing/2014/main" val="1654753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4375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47664" y="1700808"/>
            <a:ext cx="604867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fr-FR" sz="4000" b="1" dirty="0">
                <a:solidFill>
                  <a:srgbClr val="C0504D"/>
                </a:solidFill>
                <a:latin typeface="Calibri"/>
              </a:rPr>
              <a:t>Phase 2 – 391 communes</a:t>
            </a:r>
          </a:p>
          <a:p>
            <a:pPr lvl="0" algn="ctr"/>
            <a:endParaRPr lang="fr-FR" sz="4000" b="1" dirty="0">
              <a:solidFill>
                <a:srgbClr val="C0504D"/>
              </a:solidFill>
              <a:latin typeface="Calibri"/>
            </a:endParaRPr>
          </a:p>
          <a:p>
            <a:pPr lvl="0" algn="ctr"/>
            <a:r>
              <a:rPr lang="fr-FR" sz="4000" dirty="0">
                <a:solidFill>
                  <a:srgbClr val="C0504D"/>
                </a:solidFill>
                <a:latin typeface="Calibri"/>
              </a:rPr>
              <a:t>Début des études pour </a:t>
            </a:r>
          </a:p>
          <a:p>
            <a:pPr lvl="0" algn="ctr"/>
            <a:r>
              <a:rPr lang="fr-FR" sz="4000" dirty="0">
                <a:solidFill>
                  <a:srgbClr val="C0504D"/>
                </a:solidFill>
                <a:latin typeface="Calibri"/>
              </a:rPr>
              <a:t>14 ZANRO dès 2021 avec 1 an d’avance</a:t>
            </a:r>
          </a:p>
        </p:txBody>
      </p:sp>
    </p:spTree>
    <p:extLst>
      <p:ext uri="{BB962C8B-B14F-4D97-AF65-F5344CB8AC3E}">
        <p14:creationId xmlns:p14="http://schemas.microsoft.com/office/powerpoint/2010/main" val="1439529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0632" y="22054"/>
            <a:ext cx="6552728" cy="1150870"/>
          </a:xfrm>
        </p:spPr>
        <p:txBody>
          <a:bodyPr/>
          <a:lstStyle/>
          <a:p>
            <a:r>
              <a:rPr lang="fr-FR" dirty="0"/>
              <a:t>Plan de financement phase 2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268760"/>
            <a:ext cx="8568952" cy="4320480"/>
          </a:xfrm>
        </p:spPr>
        <p:txBody>
          <a:bodyPr/>
          <a:lstStyle/>
          <a:p>
            <a:r>
              <a:rPr lang="fr-FR" dirty="0"/>
              <a:t>Répartition des subventions par financeurs</a:t>
            </a:r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97692"/>
              </p:ext>
            </p:extLst>
          </p:nvPr>
        </p:nvGraphicFramePr>
        <p:xfrm>
          <a:off x="467542" y="1844826"/>
          <a:ext cx="8280921" cy="45364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74943">
                  <a:extLst>
                    <a:ext uri="{9D8B030D-6E8A-4147-A177-3AD203B41FA5}">
                      <a16:colId xmlns:a16="http://schemas.microsoft.com/office/drawing/2014/main" val="1204703549"/>
                    </a:ext>
                  </a:extLst>
                </a:gridCol>
                <a:gridCol w="2368895">
                  <a:extLst>
                    <a:ext uri="{9D8B030D-6E8A-4147-A177-3AD203B41FA5}">
                      <a16:colId xmlns:a16="http://schemas.microsoft.com/office/drawing/2014/main" val="183459525"/>
                    </a:ext>
                  </a:extLst>
                </a:gridCol>
                <a:gridCol w="2237083">
                  <a:extLst>
                    <a:ext uri="{9D8B030D-6E8A-4147-A177-3AD203B41FA5}">
                      <a16:colId xmlns:a16="http://schemas.microsoft.com/office/drawing/2014/main" val="1180980573"/>
                    </a:ext>
                  </a:extLst>
                </a:gridCol>
              </a:tblGrid>
              <a:tr h="4124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kern="1200">
                          <a:effectLst/>
                        </a:rPr>
                        <a:t>Financeurs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kern="1200">
                          <a:effectLst/>
                        </a:rPr>
                        <a:t>Montant (k€)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kern="1200">
                          <a:effectLst/>
                        </a:rPr>
                        <a:t>%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extLst>
                  <a:ext uri="{0D108BD9-81ED-4DB2-BD59-A6C34878D82A}">
                    <a16:rowId xmlns:a16="http://schemas.microsoft.com/office/drawing/2014/main" val="356665037"/>
                  </a:ext>
                </a:extLst>
              </a:tr>
              <a:tr h="4124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kern="1200">
                          <a:effectLst/>
                        </a:rPr>
                        <a:t>FSN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marR="15557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kern="1200">
                          <a:effectLst/>
                        </a:rPr>
                        <a:t>45 000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kern="1200">
                          <a:effectLst/>
                        </a:rPr>
                        <a:t>13 %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extLst>
                  <a:ext uri="{0D108BD9-81ED-4DB2-BD59-A6C34878D82A}">
                    <a16:rowId xmlns:a16="http://schemas.microsoft.com/office/drawing/2014/main" val="3521795024"/>
                  </a:ext>
                </a:extLst>
              </a:tr>
              <a:tr h="4124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kern="1200">
                          <a:effectLst/>
                        </a:rPr>
                        <a:t>FEDER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marR="15557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kern="1200">
                          <a:effectLst/>
                        </a:rPr>
                        <a:t>10 184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kern="1200">
                          <a:effectLst/>
                        </a:rPr>
                        <a:t>3 %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extLst>
                  <a:ext uri="{0D108BD9-81ED-4DB2-BD59-A6C34878D82A}">
                    <a16:rowId xmlns:a16="http://schemas.microsoft.com/office/drawing/2014/main" val="2180017779"/>
                  </a:ext>
                </a:extLst>
              </a:tr>
              <a:tr h="4124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kern="1200">
                          <a:effectLst/>
                        </a:rPr>
                        <a:t>Région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marR="15557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kern="1200">
                          <a:effectLst/>
                        </a:rPr>
                        <a:t>40 491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kern="1200">
                          <a:effectLst/>
                        </a:rPr>
                        <a:t>11 %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extLst>
                  <a:ext uri="{0D108BD9-81ED-4DB2-BD59-A6C34878D82A}">
                    <a16:rowId xmlns:a16="http://schemas.microsoft.com/office/drawing/2014/main" val="155104634"/>
                  </a:ext>
                </a:extLst>
              </a:tr>
              <a:tr h="4124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kern="1200">
                          <a:effectLst/>
                        </a:rPr>
                        <a:t>Département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marR="15557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kern="1200">
                          <a:effectLst/>
                        </a:rPr>
                        <a:t>40 080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kern="1200">
                          <a:effectLst/>
                        </a:rPr>
                        <a:t>12 %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extLst>
                  <a:ext uri="{0D108BD9-81ED-4DB2-BD59-A6C34878D82A}">
                    <a16:rowId xmlns:a16="http://schemas.microsoft.com/office/drawing/2014/main" val="2193133974"/>
                  </a:ext>
                </a:extLst>
              </a:tr>
              <a:tr h="4124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kern="1200">
                          <a:effectLst/>
                        </a:rPr>
                        <a:t>EPCI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marR="15557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kern="1200">
                          <a:effectLst/>
                        </a:rPr>
                        <a:t>9 199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kern="1200">
                          <a:effectLst/>
                        </a:rPr>
                        <a:t>3 %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extLst>
                  <a:ext uri="{0D108BD9-81ED-4DB2-BD59-A6C34878D82A}">
                    <a16:rowId xmlns:a16="http://schemas.microsoft.com/office/drawing/2014/main" val="1321152876"/>
                  </a:ext>
                </a:extLst>
              </a:tr>
              <a:tr h="4124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kern="1200">
                          <a:effectLst/>
                        </a:rPr>
                        <a:t>SDE24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marR="15557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kern="1200">
                          <a:effectLst/>
                        </a:rPr>
                        <a:t>0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kern="1200">
                          <a:effectLst/>
                        </a:rPr>
                        <a:t>0 %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extLst>
                  <a:ext uri="{0D108BD9-81ED-4DB2-BD59-A6C34878D82A}">
                    <a16:rowId xmlns:a16="http://schemas.microsoft.com/office/drawing/2014/main" val="3620362107"/>
                  </a:ext>
                </a:extLst>
              </a:tr>
              <a:tr h="41240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kern="1200">
                          <a:effectLst/>
                        </a:rPr>
                        <a:t>TOTAL subventions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marR="15557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kern="1200">
                          <a:effectLst/>
                        </a:rPr>
                        <a:t>144 954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kern="1200">
                          <a:effectLst/>
                        </a:rPr>
                        <a:t>42 %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extLst>
                  <a:ext uri="{0D108BD9-81ED-4DB2-BD59-A6C34878D82A}">
                    <a16:rowId xmlns:a16="http://schemas.microsoft.com/office/drawing/2014/main" val="901505195"/>
                  </a:ext>
                </a:extLst>
              </a:tr>
              <a:tr h="41240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kern="1200">
                          <a:effectLst/>
                        </a:rPr>
                        <a:t>SMPN (Emprunt)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marR="15557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kern="1200">
                          <a:effectLst/>
                        </a:rPr>
                        <a:t>180 000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kern="1200" dirty="0">
                          <a:effectLst/>
                        </a:rPr>
                        <a:t>51 %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extLst>
                  <a:ext uri="{0D108BD9-81ED-4DB2-BD59-A6C34878D82A}">
                    <a16:rowId xmlns:a16="http://schemas.microsoft.com/office/drawing/2014/main" val="3489923683"/>
                  </a:ext>
                </a:extLst>
              </a:tr>
              <a:tr h="41240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kern="1200">
                          <a:effectLst/>
                        </a:rPr>
                        <a:t>SMPN (Autofinancement)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marR="15557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kern="1200">
                          <a:effectLst/>
                        </a:rPr>
                        <a:t>25 046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kern="1200">
                          <a:effectLst/>
                        </a:rPr>
                        <a:t>7 %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extLst>
                  <a:ext uri="{0D108BD9-81ED-4DB2-BD59-A6C34878D82A}">
                    <a16:rowId xmlns:a16="http://schemas.microsoft.com/office/drawing/2014/main" val="2022400194"/>
                  </a:ext>
                </a:extLst>
              </a:tr>
              <a:tr h="412409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kern="1200">
                          <a:effectLst/>
                        </a:rPr>
                        <a:t>TOTAL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marR="155575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>
                          <a:effectLst/>
                        </a:rPr>
                        <a:t>350 000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2400" kern="1200" dirty="0">
                          <a:effectLst/>
                        </a:rPr>
                        <a:t>100 %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9525" marB="0" anchor="ctr"/>
                </a:tc>
                <a:extLst>
                  <a:ext uri="{0D108BD9-81ED-4DB2-BD59-A6C34878D82A}">
                    <a16:rowId xmlns:a16="http://schemas.microsoft.com/office/drawing/2014/main" val="21643370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1137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E00F4-D620-4A7E-B8BF-E69124FB23D6}" type="slidenum">
              <a:rPr lang="fr-BE" altLang="fr-FR" smtClean="0"/>
              <a:pPr/>
              <a:t>24</a:t>
            </a:fld>
            <a:endParaRPr lang="fr-BE" alt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221323"/>
            <a:ext cx="5184576" cy="56366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420888"/>
            <a:ext cx="1008112" cy="71286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335154"/>
            <a:ext cx="1080120" cy="7200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984" y="4670133"/>
            <a:ext cx="2480044" cy="78648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962" y="5380397"/>
            <a:ext cx="1398348" cy="78866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201" y="4417160"/>
            <a:ext cx="1299797" cy="635456"/>
          </a:xfrm>
          <a:prstGeom prst="rect">
            <a:avLst/>
          </a:prstGeom>
        </p:spPr>
      </p:pic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297166"/>
              </p:ext>
            </p:extLst>
          </p:nvPr>
        </p:nvGraphicFramePr>
        <p:xfrm>
          <a:off x="107504" y="1683653"/>
          <a:ext cx="2808312" cy="26384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4689">
                  <a:extLst>
                    <a:ext uri="{9D8B030D-6E8A-4147-A177-3AD203B41FA5}">
                      <a16:colId xmlns:a16="http://schemas.microsoft.com/office/drawing/2014/main" val="1905328068"/>
                    </a:ext>
                  </a:extLst>
                </a:gridCol>
                <a:gridCol w="1107815">
                  <a:extLst>
                    <a:ext uri="{9D8B030D-6E8A-4147-A177-3AD203B41FA5}">
                      <a16:colId xmlns:a16="http://schemas.microsoft.com/office/drawing/2014/main" val="855216237"/>
                    </a:ext>
                  </a:extLst>
                </a:gridCol>
                <a:gridCol w="1035808">
                  <a:extLst>
                    <a:ext uri="{9D8B030D-6E8A-4147-A177-3AD203B41FA5}">
                      <a16:colId xmlns:a16="http://schemas.microsoft.com/office/drawing/2014/main" val="69792198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Lot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latin typeface="+mn-lt"/>
                          <a:ea typeface="+mn-ea"/>
                          <a:cs typeface="+mn-cs"/>
                        </a:rPr>
                        <a:t>Entreprises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50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Budget (M€)</a:t>
                      </a:r>
                      <a:endParaRPr lang="fr-FR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914806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1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b="1" dirty="0">
                          <a:effectLst/>
                          <a:latin typeface="+mn-lt"/>
                          <a:ea typeface="+mn-ea"/>
                          <a:cs typeface="+mn-cs"/>
                        </a:rPr>
                        <a:t>CORASO</a:t>
                      </a:r>
                      <a:r>
                        <a:rPr lang="fr-FR" sz="1100" b="1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SAS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b="1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(Axians)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b="1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  <a:endParaRPr lang="fr-F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67998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2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b="1" dirty="0">
                          <a:effectLst/>
                          <a:latin typeface="+mn-lt"/>
                          <a:ea typeface="+mn-ea"/>
                          <a:cs typeface="+mn-cs"/>
                        </a:rPr>
                        <a:t>SPIE</a:t>
                      </a:r>
                      <a:r>
                        <a:rPr lang="fr-FR" sz="1100" b="1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(24) </a:t>
                      </a:r>
                      <a:r>
                        <a:rPr lang="fr-FR" sz="1100" b="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INEO Infracom (33)</a:t>
                      </a:r>
                      <a:endParaRPr lang="fr-FR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457126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3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b="1" dirty="0">
                          <a:effectLst/>
                        </a:rPr>
                        <a:t>NGE INFRANET (24) </a:t>
                      </a:r>
                      <a:r>
                        <a:rPr lang="fr-FR" sz="1100" b="0" dirty="0">
                          <a:effectLst/>
                        </a:rPr>
                        <a:t>EHTP (33) SIORAT (33)</a:t>
                      </a:r>
                      <a:r>
                        <a:rPr lang="fr-FR" sz="1200" b="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fr-FR" sz="1100" b="0" dirty="0">
                        <a:effectLst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353543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4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b="1" dirty="0">
                          <a:effectLst/>
                          <a:latin typeface="+mn-lt"/>
                          <a:ea typeface="+mn-ea"/>
                          <a:cs typeface="+mn-cs"/>
                        </a:rPr>
                        <a:t>CIRCET</a:t>
                      </a:r>
                      <a:r>
                        <a:rPr lang="fr-FR" sz="1100" b="1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(33)</a:t>
                      </a:r>
                      <a:endParaRPr lang="fr-FR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11587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5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b="1" dirty="0">
                          <a:effectLst/>
                          <a:latin typeface="+mn-lt"/>
                          <a:ea typeface="+mn-ea"/>
                          <a:cs typeface="+mn-cs"/>
                        </a:rPr>
                        <a:t>SCOPELEC</a:t>
                      </a:r>
                      <a:r>
                        <a:rPr lang="fr-FR" sz="1100" b="1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(33)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b="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Dubreuilh (24) Laurière (24)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b="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Sogetrel (33)</a:t>
                      </a:r>
                      <a:endParaRPr lang="fr-FR" sz="12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266297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b="1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7008506"/>
                  </a:ext>
                </a:extLst>
              </a:tr>
            </a:tbl>
          </a:graphicData>
        </a:graphic>
      </p:graphicFrame>
      <p:sp>
        <p:nvSpPr>
          <p:cNvPr id="11" name="Titre 2">
            <a:extLst>
              <a:ext uri="{FF2B5EF4-FFF2-40B4-BE49-F238E27FC236}">
                <a16:creationId xmlns:a16="http://schemas.microsoft.com/office/drawing/2014/main" id="{FD6D79A7-5578-4473-B14A-D70089F42EC1}"/>
              </a:ext>
            </a:extLst>
          </p:cNvPr>
          <p:cNvSpPr txBox="1">
            <a:spLocks/>
          </p:cNvSpPr>
          <p:nvPr/>
        </p:nvSpPr>
        <p:spPr>
          <a:xfrm>
            <a:off x="1498600" y="95343"/>
            <a:ext cx="7394575" cy="1042988"/>
          </a:xfrm>
          <a:prstGeom prst="rect">
            <a:avLst/>
          </a:prstGeom>
          <a:noFill/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9pPr>
          </a:lstStyle>
          <a:p>
            <a:r>
              <a:rPr lang="fr-FR" sz="3200" dirty="0">
                <a:solidFill>
                  <a:srgbClr val="C00000"/>
                </a:solidFill>
              </a:rPr>
              <a:t>5 lots pour des travaux partout en Dordogne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07504" y="5748349"/>
            <a:ext cx="3308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Des NRO posés en anticipation</a:t>
            </a:r>
          </a:p>
          <a:p>
            <a:r>
              <a:rPr lang="fr-FR" dirty="0">
                <a:solidFill>
                  <a:srgbClr val="C00000"/>
                </a:solidFill>
              </a:rPr>
              <a:t>Mussidan, Saint-André de Double</a:t>
            </a:r>
          </a:p>
        </p:txBody>
      </p:sp>
    </p:spTree>
    <p:extLst>
      <p:ext uri="{BB962C8B-B14F-4D97-AF65-F5344CB8AC3E}">
        <p14:creationId xmlns:p14="http://schemas.microsoft.com/office/powerpoint/2010/main" val="24299902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E00F4-D620-4A7E-B8BF-E69124FB23D6}" type="slidenum">
              <a:rPr lang="fr-BE" altLang="fr-FR" smtClean="0"/>
              <a:pPr/>
              <a:t>25</a:t>
            </a:fld>
            <a:endParaRPr lang="fr-BE" altLang="fr-FR"/>
          </a:p>
        </p:txBody>
      </p:sp>
      <p:sp>
        <p:nvSpPr>
          <p:cNvPr id="4" name="Titre 2">
            <a:extLst>
              <a:ext uri="{FF2B5EF4-FFF2-40B4-BE49-F238E27FC236}">
                <a16:creationId xmlns:a16="http://schemas.microsoft.com/office/drawing/2014/main" id="{FD6D79A7-5578-4473-B14A-D70089F42EC1}"/>
              </a:ext>
            </a:extLst>
          </p:cNvPr>
          <p:cNvSpPr txBox="1">
            <a:spLocks/>
          </p:cNvSpPr>
          <p:nvPr/>
        </p:nvSpPr>
        <p:spPr>
          <a:xfrm>
            <a:off x="2123728" y="116631"/>
            <a:ext cx="6769447" cy="1021699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Calibri" pitchFamily="34" charset="0"/>
              </a:defRPr>
            </a:lvl9pPr>
          </a:lstStyle>
          <a:p>
            <a:r>
              <a:rPr lang="fr-FR" sz="3200" dirty="0"/>
              <a:t>Dynamique de travaux phase 1 et 2 en Dordogne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366976"/>
            <a:ext cx="4849986" cy="5229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80928"/>
            <a:ext cx="2346468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482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Cartes des NRO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E00F4-D620-4A7E-B8BF-E69124FB23D6}" type="slidenum">
              <a:rPr lang="fr-BE" altLang="fr-FR" smtClean="0"/>
              <a:pPr/>
              <a:t>26</a:t>
            </a:fld>
            <a:endParaRPr lang="fr-BE" alt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99" y="1268760"/>
            <a:ext cx="5159351" cy="55534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32856"/>
            <a:ext cx="2000250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54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2">
            <a:extLst>
              <a:ext uri="{FF2B5EF4-FFF2-40B4-BE49-F238E27FC236}">
                <a16:creationId xmlns:a16="http://schemas.microsoft.com/office/drawing/2014/main" id="{63E31BCF-BF24-4E43-861D-A0C281874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Lot 1 - Axians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46391F5C-7E0B-4820-ABB8-2A4BA89642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27</a:t>
            </a:fld>
            <a:endParaRPr lang="fr-FR" noProof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7FF761C-E5D8-4FFF-A6BB-DCAEB160BB4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0968" y="1336210"/>
            <a:ext cx="7339066" cy="51891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9976295-F78B-428A-9C14-994A7A185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4571341"/>
            <a:ext cx="3801002" cy="22866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476503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2">
            <a:extLst>
              <a:ext uri="{FF2B5EF4-FFF2-40B4-BE49-F238E27FC236}">
                <a16:creationId xmlns:a16="http://schemas.microsoft.com/office/drawing/2014/main" id="{63E31BCF-BF24-4E43-861D-A0C281874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Lot 2 – Spie/</a:t>
            </a:r>
            <a:r>
              <a:rPr lang="fr-FR" dirty="0" err="1"/>
              <a:t>Equans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46391F5C-7E0B-4820-ABB8-2A4BA89642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28</a:t>
            </a:fld>
            <a:endParaRPr lang="fr-FR" noProof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7A663E3-6722-46B7-B3C4-278CC27408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516" y="1449208"/>
            <a:ext cx="7382934" cy="52201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330A9D8-6C94-451E-9C7E-92D868BEC4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005" y="2306615"/>
            <a:ext cx="3101027" cy="24717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22746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2">
            <a:extLst>
              <a:ext uri="{FF2B5EF4-FFF2-40B4-BE49-F238E27FC236}">
                <a16:creationId xmlns:a16="http://schemas.microsoft.com/office/drawing/2014/main" id="{63E31BCF-BF24-4E43-861D-A0C281874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Lot 3 – NGE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46391F5C-7E0B-4820-ABB8-2A4BA89642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29</a:t>
            </a:fld>
            <a:endParaRPr lang="fr-FR" noProof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782627F-6E08-4813-9DBE-10237179BBB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1196752"/>
            <a:ext cx="3924777" cy="55508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A290F8E-EE23-42D6-A85B-7E8C64C3D5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453" y="2158523"/>
            <a:ext cx="3200400" cy="25409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73941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67744" y="-99392"/>
            <a:ext cx="6552728" cy="1250262"/>
          </a:xfrm>
        </p:spPr>
        <p:txBody>
          <a:bodyPr/>
          <a:lstStyle/>
          <a:p>
            <a:r>
              <a:rPr lang="fr-FR" sz="3200" dirty="0"/>
              <a:t>Les missions de Périgord Numérique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9552" y="1150870"/>
            <a:ext cx="7920880" cy="5374474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dirty="0"/>
              <a:t> </a:t>
            </a:r>
            <a:r>
              <a:rPr lang="fr-FR" b="1" u="sng" dirty="0"/>
              <a:t>Le déploiement des infrastructures du THD</a:t>
            </a:r>
          </a:p>
          <a:p>
            <a:pPr lvl="0"/>
            <a:r>
              <a:rPr lang="fr-FR" sz="2000" b="1" dirty="0"/>
              <a:t>La connectivité internet THD à l’habitation</a:t>
            </a:r>
          </a:p>
          <a:p>
            <a:pPr lvl="1"/>
            <a:r>
              <a:rPr lang="fr-FR" sz="2000" b="1" dirty="0"/>
              <a:t>Déploiement de la montée en débit</a:t>
            </a:r>
            <a:endParaRPr lang="fr-FR" sz="2000" dirty="0"/>
          </a:p>
          <a:p>
            <a:pPr lvl="1"/>
            <a:r>
              <a:rPr lang="fr-FR" sz="2000" b="1" dirty="0"/>
              <a:t>Construire le réseau public de fibre optique (</a:t>
            </a:r>
            <a:r>
              <a:rPr lang="fr-FR" sz="2000" b="1" dirty="0" err="1"/>
              <a:t>FTTh</a:t>
            </a:r>
            <a:r>
              <a:rPr lang="fr-FR" sz="2000" b="1" dirty="0"/>
              <a:t>) </a:t>
            </a:r>
            <a:endParaRPr lang="fr-FR" sz="2000" dirty="0"/>
          </a:p>
          <a:p>
            <a:pPr lvl="0"/>
            <a:r>
              <a:rPr lang="fr-FR" sz="2000" b="1" dirty="0"/>
              <a:t>La connectivité Téléphonie Mobile</a:t>
            </a:r>
            <a:endParaRPr lang="fr-FR" sz="2000" dirty="0"/>
          </a:p>
          <a:p>
            <a:pPr marL="0" lvl="0" indent="0">
              <a:buNone/>
            </a:pPr>
            <a:r>
              <a:rPr lang="fr-FR" b="1" u="sng" dirty="0"/>
              <a:t>Accompagner le développement des usages</a:t>
            </a:r>
          </a:p>
          <a:p>
            <a:pPr lvl="0"/>
            <a:r>
              <a:rPr lang="fr-FR" sz="2000" b="1" dirty="0"/>
              <a:t>Le Plan Périgord Entreprise</a:t>
            </a:r>
            <a:endParaRPr lang="fr-FR" sz="2000" dirty="0"/>
          </a:p>
          <a:p>
            <a:pPr lvl="0"/>
            <a:r>
              <a:rPr lang="fr-FR" sz="2000" b="1" dirty="0"/>
              <a:t>Inclusion Numérique</a:t>
            </a:r>
          </a:p>
          <a:p>
            <a:pPr lvl="1"/>
            <a:r>
              <a:rPr lang="fr-FR" sz="2000" b="1" dirty="0"/>
              <a:t>Subventionnement</a:t>
            </a:r>
          </a:p>
          <a:p>
            <a:pPr lvl="1"/>
            <a:r>
              <a:rPr lang="fr-FR" sz="2000" b="1" dirty="0"/>
              <a:t>Action collective avec le Département, l’ATD, les EPCI</a:t>
            </a:r>
          </a:p>
          <a:p>
            <a:r>
              <a:rPr lang="fr-FR" sz="2000" b="1" dirty="0"/>
              <a:t>Les nouveaux métiers de la fibre : formation des futurs techniciens…</a:t>
            </a:r>
          </a:p>
          <a:p>
            <a:r>
              <a:rPr lang="fr-FR" sz="2000" b="1" dirty="0"/>
              <a:t>Les nouveaux usagers : télémédecine, French Tech, transformation numérique des entreprises, Campus connectés, Campus numérique…</a:t>
            </a:r>
          </a:p>
          <a:p>
            <a:pPr marL="457200" lvl="1" indent="0">
              <a:buNone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8472041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2">
            <a:extLst>
              <a:ext uri="{FF2B5EF4-FFF2-40B4-BE49-F238E27FC236}">
                <a16:creationId xmlns:a16="http://schemas.microsoft.com/office/drawing/2014/main" id="{63E31BCF-BF24-4E43-861D-A0C281874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Lot 4 – </a:t>
            </a:r>
            <a:r>
              <a:rPr lang="fr-FR" dirty="0" err="1"/>
              <a:t>Circet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46391F5C-7E0B-4820-ABB8-2A4BA89642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30</a:t>
            </a:fld>
            <a:endParaRPr lang="fr-FR" noProof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C975EDD-6AEA-45F7-AC79-4E0CA25D61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7" y="1268759"/>
            <a:ext cx="3838306" cy="542857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210D4D9-0A4A-4683-850A-10CDC9524A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468" y="2093118"/>
            <a:ext cx="3341246" cy="26717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577689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2">
            <a:extLst>
              <a:ext uri="{FF2B5EF4-FFF2-40B4-BE49-F238E27FC236}">
                <a16:creationId xmlns:a16="http://schemas.microsoft.com/office/drawing/2014/main" id="{63E31BCF-BF24-4E43-861D-A0C281874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Lot 5 – </a:t>
            </a:r>
            <a:r>
              <a:rPr lang="fr-FR" dirty="0" err="1"/>
              <a:t>Scopelec</a:t>
            </a:r>
            <a:r>
              <a:rPr lang="fr-FR" dirty="0"/>
              <a:t>/</a:t>
            </a:r>
            <a:r>
              <a:rPr lang="fr-FR" dirty="0" err="1"/>
              <a:t>Sogetrel</a:t>
            </a:r>
            <a:endParaRPr lang="fr-FR" dirty="0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46391F5C-7E0B-4820-ABB8-2A4BA89642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rtl="0"/>
            <a:fld id="{19B51A1E-902D-48AF-9020-955120F399B6}" type="slidenum">
              <a:rPr lang="fr-FR" noProof="0" smtClean="0"/>
              <a:pPr rtl="0"/>
              <a:t>31</a:t>
            </a:fld>
            <a:endParaRPr lang="fr-FR" noProof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83193B1-1ADA-469A-A072-78A6AFC826E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60" y="1378282"/>
            <a:ext cx="3636745" cy="5143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7F91CD9-DF5E-43D0-AD78-FAA9A66E29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58" r="11717"/>
          <a:stretch/>
        </p:blipFill>
        <p:spPr>
          <a:xfrm>
            <a:off x="185738" y="2060296"/>
            <a:ext cx="3429000" cy="27374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21618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51720" y="90506"/>
            <a:ext cx="6840760" cy="1322270"/>
          </a:xfrm>
        </p:spPr>
        <p:txBody>
          <a:bodyPr/>
          <a:lstStyle/>
          <a:p>
            <a:r>
              <a:rPr lang="fr-FR" sz="3200" dirty="0"/>
              <a:t>Zoom </a:t>
            </a:r>
            <a:r>
              <a:rPr lang="fr-FR" sz="3200" dirty="0" smtClean="0"/>
              <a:t>sur la CC de la Vallée de l’Homme</a:t>
            </a:r>
            <a:endParaRPr lang="fr-FR" sz="32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2DA2D-A0CB-4F05-BCF1-E847AAB16C78}" type="slidenum">
              <a:rPr lang="fr-BE" altLang="fr-FR" smtClean="0"/>
              <a:pPr/>
              <a:t>32</a:t>
            </a:fld>
            <a:endParaRPr lang="fr-BE" alt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430"/>
            <a:ext cx="7079758" cy="594757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040" y="3644329"/>
            <a:ext cx="3075960" cy="309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224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www.perigordnumerique.fr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8712968" cy="5500643"/>
          </a:xfrm>
        </p:spPr>
      </p:pic>
    </p:spTree>
    <p:extLst>
      <p:ext uri="{BB962C8B-B14F-4D97-AF65-F5344CB8AC3E}">
        <p14:creationId xmlns:p14="http://schemas.microsoft.com/office/powerpoint/2010/main" val="30350234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66" y="1679989"/>
            <a:ext cx="7884368" cy="515996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www.perigordnumerique.fr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1052736"/>
            <a:ext cx="8280920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600" dirty="0"/>
              <a:t>Retrouvez sur notre carte interactive l’avancée des travaux</a:t>
            </a:r>
          </a:p>
        </p:txBody>
      </p:sp>
    </p:spTree>
    <p:extLst>
      <p:ext uri="{BB962C8B-B14F-4D97-AF65-F5344CB8AC3E}">
        <p14:creationId xmlns:p14="http://schemas.microsoft.com/office/powerpoint/2010/main" val="30535059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83768" y="90506"/>
            <a:ext cx="6408712" cy="1250262"/>
          </a:xfrm>
        </p:spPr>
        <p:txBody>
          <a:bodyPr/>
          <a:lstStyle/>
          <a:p>
            <a:r>
              <a:rPr lang="fr-FR" sz="2800" dirty="0"/>
              <a:t>Vers une téléphonie mobile de meilleure qualité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r-FR" dirty="0"/>
              <a:t>Périgord Numérique : </a:t>
            </a:r>
            <a:r>
              <a:rPr lang="fr-FR" dirty="0" err="1"/>
              <a:t>co</a:t>
            </a:r>
            <a:r>
              <a:rPr lang="fr-FR" dirty="0"/>
              <a:t>-leader du comité directeur Téléphonie Mobile de la Dordogne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dirty="0"/>
              <a:t>Périgord Numérique assure le suivi et facilite la construction des pylônes principalement pour les le New Deal Mobile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dirty="0"/>
              <a:t>Recensement des implantations des futurs pylônes dans le cadre du New Deal Mobile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dirty="0"/>
              <a:t>Rôle consultatif auprès de France Mobile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dirty="0"/>
              <a:t>Dépôt des demandes, après avis et priorisation du comité de la Dordogne en lien permanent avec France Mobile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fr-FR" b="1" dirty="0"/>
              <a:t>Résultat</a:t>
            </a:r>
            <a:r>
              <a:rPr lang="fr-FR" dirty="0"/>
              <a:t>: implantation </a:t>
            </a:r>
            <a:r>
              <a:rPr lang="fr-FR" b="1" dirty="0"/>
              <a:t>d’une centaine de pylônes sur la Dordogne en 3 ans 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54403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Projets de pylônes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348880"/>
            <a:ext cx="2124130" cy="2240087"/>
          </a:xfrm>
          <a:prstGeom prst="rect">
            <a:avLst/>
          </a:prstGeom>
        </p:spPr>
      </p:pic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233344"/>
            <a:ext cx="5111838" cy="5616624"/>
          </a:xfrm>
        </p:spPr>
      </p:pic>
      <p:sp>
        <p:nvSpPr>
          <p:cNvPr id="3" name="ZoneTexte 2"/>
          <p:cNvSpPr txBox="1"/>
          <p:nvPr/>
        </p:nvSpPr>
        <p:spPr>
          <a:xfrm>
            <a:off x="251520" y="5085184"/>
            <a:ext cx="2520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</a:rPr>
              <a:t>Dernière mise en service:</a:t>
            </a:r>
          </a:p>
          <a:p>
            <a:r>
              <a:rPr lang="fr-FR" sz="1600" dirty="0" err="1">
                <a:solidFill>
                  <a:srgbClr val="C00000"/>
                </a:solidFill>
              </a:rPr>
              <a:t>Monestier</a:t>
            </a:r>
            <a:r>
              <a:rPr lang="fr-FR" sz="1600" dirty="0">
                <a:solidFill>
                  <a:srgbClr val="C00000"/>
                </a:solidFill>
              </a:rPr>
              <a:t>, Faux-Monmadales, </a:t>
            </a:r>
            <a:r>
              <a:rPr lang="fr-FR" sz="1600" dirty="0" err="1">
                <a:solidFill>
                  <a:srgbClr val="C00000"/>
                </a:solidFill>
              </a:rPr>
              <a:t>Siorac</a:t>
            </a:r>
            <a:r>
              <a:rPr lang="fr-FR" sz="1600" dirty="0">
                <a:solidFill>
                  <a:srgbClr val="C00000"/>
                </a:solidFill>
              </a:rPr>
              <a:t> de </a:t>
            </a:r>
            <a:r>
              <a:rPr lang="fr-FR" sz="1600" dirty="0" err="1">
                <a:solidFill>
                  <a:srgbClr val="C00000"/>
                </a:solidFill>
              </a:rPr>
              <a:t>Riberac</a:t>
            </a:r>
            <a:r>
              <a:rPr lang="fr-FR" sz="1600" dirty="0">
                <a:solidFill>
                  <a:srgbClr val="C00000"/>
                </a:solidFill>
              </a:rPr>
              <a:t>, Etang de la </a:t>
            </a:r>
            <a:r>
              <a:rPr lang="fr-FR" sz="1600" dirty="0" err="1">
                <a:solidFill>
                  <a:srgbClr val="C00000"/>
                </a:solidFill>
              </a:rPr>
              <a:t>Jemaye</a:t>
            </a:r>
            <a:endParaRPr lang="fr-FR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6343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67744" y="90506"/>
            <a:ext cx="6624736" cy="1250262"/>
          </a:xfrm>
        </p:spPr>
        <p:txBody>
          <a:bodyPr/>
          <a:lstStyle/>
          <a:p>
            <a:r>
              <a:rPr lang="fr-FR" sz="2800" dirty="0"/>
              <a:t>Amélioration de la couverture mobile </a:t>
            </a:r>
            <a:r>
              <a:rPr lang="fr-FR" sz="2800" dirty="0" smtClean="0"/>
              <a:t>sur </a:t>
            </a:r>
            <a:r>
              <a:rPr lang="fr-FR" sz="2800" dirty="0"/>
              <a:t>la CC de la Vallée de l’Homme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fr-FR" dirty="0" smtClean="0"/>
              <a:t>Les  </a:t>
            </a:r>
            <a:r>
              <a:rPr lang="fr-FR" dirty="0"/>
              <a:t>améliorations déjà apportées :</a:t>
            </a:r>
          </a:p>
          <a:p>
            <a:pPr marL="0" indent="0">
              <a:buNone/>
            </a:pPr>
            <a:r>
              <a:rPr lang="fr-FR" dirty="0"/>
              <a:t>-             Migration 4G des </a:t>
            </a:r>
            <a:r>
              <a:rPr lang="fr-FR" dirty="0" smtClean="0"/>
              <a:t>pylônes des </a:t>
            </a:r>
            <a:r>
              <a:rPr lang="fr-FR" dirty="0"/>
              <a:t>pylônes départementaux de :</a:t>
            </a:r>
          </a:p>
          <a:p>
            <a:pPr lvl="1"/>
            <a:r>
              <a:rPr lang="fr-FR" dirty="0"/>
              <a:t>Saint </a:t>
            </a:r>
            <a:r>
              <a:rPr lang="fr-FR" dirty="0" err="1"/>
              <a:t>Genies</a:t>
            </a:r>
            <a:r>
              <a:rPr lang="fr-FR" dirty="0"/>
              <a:t> : pour La Chapelle </a:t>
            </a:r>
            <a:r>
              <a:rPr lang="fr-FR" dirty="0" err="1"/>
              <a:t>Aubareil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-             </a:t>
            </a:r>
            <a:r>
              <a:rPr lang="fr-FR" dirty="0" smtClean="0"/>
              <a:t>Extension </a:t>
            </a:r>
            <a:r>
              <a:rPr lang="fr-FR" dirty="0"/>
              <a:t>du pylône départemental de </a:t>
            </a:r>
            <a:r>
              <a:rPr lang="fr-FR" dirty="0" err="1"/>
              <a:t>Plazac</a:t>
            </a:r>
            <a:r>
              <a:rPr lang="fr-FR" dirty="0"/>
              <a:t> de 14m (passage de 30m à 44m) pour une meilleure couverture mobile en améliorant la collecte (FH)  (fin 2020)</a:t>
            </a:r>
          </a:p>
          <a:p>
            <a:pPr marL="0" indent="0">
              <a:buNone/>
            </a:pPr>
            <a:r>
              <a:rPr lang="fr-FR" dirty="0"/>
              <a:t>- </a:t>
            </a:r>
            <a:r>
              <a:rPr lang="fr-FR" dirty="0" smtClean="0"/>
              <a:t>Nouveau pylône</a:t>
            </a:r>
            <a:r>
              <a:rPr lang="fr-FR" dirty="0"/>
              <a:t>       </a:t>
            </a:r>
          </a:p>
          <a:p>
            <a:pPr marL="0" lvl="0" indent="0">
              <a:buNone/>
            </a:pPr>
            <a:r>
              <a:rPr lang="fr-FR" dirty="0" err="1"/>
              <a:t>Coly</a:t>
            </a:r>
            <a:r>
              <a:rPr lang="fr-FR" dirty="0"/>
              <a:t> : le pylône New Deal 4 opérateurs de Saint Amand de </a:t>
            </a:r>
            <a:r>
              <a:rPr lang="fr-FR" dirty="0" err="1"/>
              <a:t>Coly</a:t>
            </a:r>
            <a:r>
              <a:rPr lang="fr-FR" dirty="0"/>
              <a:t> mis en service en </a:t>
            </a:r>
            <a:r>
              <a:rPr lang="fr-FR" dirty="0" smtClean="0"/>
              <a:t>03/2020</a:t>
            </a:r>
          </a:p>
          <a:p>
            <a:pPr marL="0" lvl="0" indent="0">
              <a:buNone/>
            </a:pPr>
            <a:endParaRPr lang="fr-FR" dirty="0"/>
          </a:p>
          <a:p>
            <a:r>
              <a:rPr lang="fr-FR" dirty="0"/>
              <a:t>E</a:t>
            </a:r>
            <a:r>
              <a:rPr lang="fr-FR" dirty="0" smtClean="0"/>
              <a:t>tudes </a:t>
            </a:r>
            <a:r>
              <a:rPr lang="fr-FR" dirty="0"/>
              <a:t>et projets connus à ce jour impactant pour ce canton, à ma connaissance :</a:t>
            </a:r>
          </a:p>
          <a:p>
            <a:pPr marL="0" indent="0">
              <a:buNone/>
            </a:pPr>
            <a:r>
              <a:rPr lang="fr-FR" dirty="0"/>
              <a:t>-             Saint Léon sur Vézère : projet de pylône en propre par Orange</a:t>
            </a:r>
          </a:p>
          <a:p>
            <a:pPr marL="0" indent="0">
              <a:buNone/>
            </a:pPr>
            <a:r>
              <a:rPr lang="fr-FR" dirty="0"/>
              <a:t>-             Le Bugue : projet de pylône en propre par Orange</a:t>
            </a:r>
          </a:p>
          <a:p>
            <a:pPr marL="0" indent="0">
              <a:buNone/>
            </a:pPr>
            <a:r>
              <a:rPr lang="fr-FR" dirty="0"/>
              <a:t>-             St Félix de </a:t>
            </a:r>
            <a:r>
              <a:rPr lang="fr-FR" dirty="0" err="1"/>
              <a:t>Reilhac</a:t>
            </a:r>
            <a:r>
              <a:rPr lang="fr-FR" dirty="0"/>
              <a:t> et </a:t>
            </a:r>
            <a:r>
              <a:rPr lang="fr-FR" dirty="0" err="1"/>
              <a:t>Mortemart</a:t>
            </a:r>
            <a:r>
              <a:rPr lang="fr-FR" dirty="0"/>
              <a:t> : projet de pylône New Deal 2 opérateurs Free et Orange (Mise En Service &lt; 02/23)</a:t>
            </a:r>
          </a:p>
          <a:p>
            <a:pPr marL="0" indent="0">
              <a:buNone/>
            </a:pPr>
            <a:r>
              <a:rPr lang="fr-FR" dirty="0"/>
              <a:t>-             Les </a:t>
            </a:r>
            <a:r>
              <a:rPr lang="fr-FR" dirty="0" err="1"/>
              <a:t>Farges</a:t>
            </a:r>
            <a:r>
              <a:rPr lang="fr-FR" dirty="0"/>
              <a:t> : Beauregard de </a:t>
            </a:r>
            <a:r>
              <a:rPr lang="fr-FR" dirty="0" err="1"/>
              <a:t>Terrasson</a:t>
            </a:r>
            <a:r>
              <a:rPr lang="fr-FR" dirty="0"/>
              <a:t> : projet de pylône New Deal ARP Orange qui devrait aussi améliorer la couverture 4G sur le Nord des </a:t>
            </a:r>
            <a:r>
              <a:rPr lang="fr-FR" dirty="0" err="1"/>
              <a:t>Farges</a:t>
            </a:r>
            <a:r>
              <a:rPr lang="fr-FR" dirty="0"/>
              <a:t> (MES &lt; 02/22)</a:t>
            </a:r>
          </a:p>
          <a:p>
            <a:pPr marL="0" indent="0">
              <a:buNone/>
            </a:pPr>
            <a:r>
              <a:rPr lang="fr-FR" dirty="0"/>
              <a:t>-             Campagne : trois projets de pylônes New Deal 4G fixe pour Orange (Mise En Service &lt; 11/23)</a:t>
            </a:r>
          </a:p>
          <a:p>
            <a:r>
              <a:rPr lang="fr-FR" dirty="0" smtClean="0"/>
              <a:t>En </a:t>
            </a:r>
            <a:r>
              <a:rPr lang="fr-FR" dirty="0"/>
              <a:t>cas d’identification de zones habitées et non couvertes, des études complémentaires pourront être demandées début 2022 d’ici l’été 2022 suivant le volume national des demandes d’études.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86597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51720" y="90506"/>
            <a:ext cx="6840760" cy="1250262"/>
          </a:xfrm>
        </p:spPr>
        <p:txBody>
          <a:bodyPr/>
          <a:lstStyle/>
          <a:p>
            <a:r>
              <a:rPr lang="fr-FR" sz="2800" dirty="0"/>
              <a:t>NATHD – Nouvelle Aquitaine Très Haut Débit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fr-FR" sz="3200" dirty="0"/>
              <a:t>SPL outil régional de commercialisation du réseau</a:t>
            </a:r>
          </a:p>
          <a:p>
            <a:r>
              <a:rPr lang="fr-FR" sz="3200" dirty="0"/>
              <a:t>Mutualisation des réseaux à 7 Départements</a:t>
            </a:r>
          </a:p>
          <a:p>
            <a:r>
              <a:rPr lang="fr-FR" sz="3200" dirty="0"/>
              <a:t>Location aux opérateurs</a:t>
            </a:r>
          </a:p>
          <a:p>
            <a:r>
              <a:rPr lang="fr-FR" sz="3200" dirty="0"/>
              <a:t>Redevance aux syndicats mixtes</a:t>
            </a:r>
          </a:p>
          <a:p>
            <a:r>
              <a:rPr lang="fr-FR" sz="3200" dirty="0"/>
              <a:t>Une optimisation des raccordements usagers</a:t>
            </a:r>
          </a:p>
        </p:txBody>
      </p:sp>
    </p:spTree>
    <p:extLst>
      <p:ext uri="{BB962C8B-B14F-4D97-AF65-F5344CB8AC3E}">
        <p14:creationId xmlns:p14="http://schemas.microsoft.com/office/powerpoint/2010/main" val="6057725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Situation au 4 octobre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1238185"/>
            <a:ext cx="4932898" cy="5230518"/>
          </a:xfrm>
          <a:prstGeom prst="rect">
            <a:avLst/>
          </a:prstGeom>
        </p:spPr>
      </p:pic>
      <p:grpSp>
        <p:nvGrpSpPr>
          <p:cNvPr id="12" name="Groupe 11"/>
          <p:cNvGrpSpPr/>
          <p:nvPr/>
        </p:nvGrpSpPr>
        <p:grpSpPr>
          <a:xfrm>
            <a:off x="0" y="3320828"/>
            <a:ext cx="4052976" cy="1053056"/>
            <a:chOff x="735048" y="1916832"/>
            <a:chExt cx="4052976" cy="1053056"/>
          </a:xfrm>
        </p:grpSpPr>
        <p:sp>
          <p:nvSpPr>
            <p:cNvPr id="20" name="ZoneTexte 19"/>
            <p:cNvSpPr txBox="1"/>
            <p:nvPr/>
          </p:nvSpPr>
          <p:spPr>
            <a:xfrm>
              <a:off x="735048" y="2600556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     </a:t>
              </a:r>
              <a:r>
                <a:rPr lang="fr-FR" sz="1600" dirty="0"/>
                <a:t>Prise en finalisation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737748" y="2228778"/>
              <a:ext cx="40502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     </a:t>
              </a:r>
              <a:r>
                <a:rPr lang="fr-FR" sz="1600" dirty="0"/>
                <a:t>Commercialisation programmée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755576" y="1916832"/>
              <a:ext cx="2736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     </a:t>
              </a:r>
              <a:r>
                <a:rPr lang="fr-FR" sz="1600" dirty="0"/>
                <a:t>Prise commercialisable</a:t>
              </a:r>
            </a:p>
          </p:txBody>
        </p:sp>
        <p:sp>
          <p:nvSpPr>
            <p:cNvPr id="23" name="Organigramme : Connecteur 22"/>
            <p:cNvSpPr/>
            <p:nvPr/>
          </p:nvSpPr>
          <p:spPr>
            <a:xfrm>
              <a:off x="892108" y="2377440"/>
              <a:ext cx="72008" cy="72008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Organigramme : Connecteur 23"/>
            <p:cNvSpPr/>
            <p:nvPr/>
          </p:nvSpPr>
          <p:spPr>
            <a:xfrm>
              <a:off x="892695" y="2047175"/>
              <a:ext cx="72008" cy="72008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Organigramme : Connecteur 24"/>
            <p:cNvSpPr/>
            <p:nvPr/>
          </p:nvSpPr>
          <p:spPr>
            <a:xfrm>
              <a:off x="892108" y="2729176"/>
              <a:ext cx="72008" cy="72008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46102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1"/>
          <p:cNvSpPr>
            <a:spLocks noGrp="1"/>
          </p:cNvSpPr>
          <p:nvPr>
            <p:ph type="title"/>
          </p:nvPr>
        </p:nvSpPr>
        <p:spPr bwMode="auto">
          <a:xfrm>
            <a:off x="2411760" y="-99392"/>
            <a:ext cx="6265689" cy="12961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fr-FR" altLang="fr-FR" dirty="0"/>
              <a:t>La </a:t>
            </a:r>
            <a:r>
              <a:rPr lang="fr-FR" altLang="fr-FR"/>
              <a:t>fibre, des </a:t>
            </a:r>
            <a:r>
              <a:rPr lang="fr-FR" altLang="fr-FR" dirty="0"/>
              <a:t>choix politiques forts :</a:t>
            </a:r>
          </a:p>
        </p:txBody>
      </p:sp>
      <p:sp>
        <p:nvSpPr>
          <p:cNvPr id="1536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611560" y="1221523"/>
            <a:ext cx="8353921" cy="42484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</a:pPr>
            <a:r>
              <a:rPr lang="fr-FR" sz="3600" b="1" dirty="0"/>
              <a:t>100 % FTTH</a:t>
            </a:r>
          </a:p>
          <a:p>
            <a:pPr>
              <a:lnSpc>
                <a:spcPct val="150000"/>
              </a:lnSpc>
            </a:pPr>
            <a:r>
              <a:rPr lang="fr-FR" sz="3600" b="1" dirty="0"/>
              <a:t>100 % du territoire</a:t>
            </a:r>
            <a:endParaRPr lang="fr-FR" sz="3600" dirty="0"/>
          </a:p>
          <a:p>
            <a:pPr>
              <a:lnSpc>
                <a:spcPct val="150000"/>
              </a:lnSpc>
            </a:pPr>
            <a:r>
              <a:rPr lang="fr-FR" sz="3600" b="1" dirty="0"/>
              <a:t>100 % réseau public</a:t>
            </a:r>
          </a:p>
          <a:p>
            <a:pPr>
              <a:lnSpc>
                <a:spcPct val="150000"/>
              </a:lnSpc>
            </a:pPr>
            <a:r>
              <a:rPr lang="fr-FR" sz="3600" b="1" dirty="0"/>
              <a:t>100 % des entreprises raccordées</a:t>
            </a:r>
          </a:p>
          <a:p>
            <a:pPr>
              <a:lnSpc>
                <a:spcPct val="150000"/>
              </a:lnSpc>
            </a:pPr>
            <a:r>
              <a:rPr lang="fr-FR" sz="3600" b="1" dirty="0"/>
              <a:t>Fin des travaux 2025</a:t>
            </a:r>
            <a:endParaRPr lang="fr-FR" sz="3600" dirty="0"/>
          </a:p>
          <a:p>
            <a:pPr>
              <a:lnSpc>
                <a:spcPct val="150000"/>
              </a:lnSpc>
            </a:pPr>
            <a:endParaRPr lang="fr-FR" altLang="fr-FR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39752" y="0"/>
            <a:ext cx="7128792" cy="1250262"/>
          </a:xfrm>
        </p:spPr>
        <p:txBody>
          <a:bodyPr/>
          <a:lstStyle/>
          <a:p>
            <a:r>
              <a:rPr lang="fr-FR" dirty="0"/>
              <a:t>Lot 1 Grand Périgueux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405" y="1275389"/>
            <a:ext cx="6003572" cy="5164645"/>
          </a:xfrm>
          <a:prstGeom prst="rect">
            <a:avLst/>
          </a:prstGeom>
        </p:spPr>
      </p:pic>
      <p:grpSp>
        <p:nvGrpSpPr>
          <p:cNvPr id="13" name="Groupe 12"/>
          <p:cNvGrpSpPr/>
          <p:nvPr/>
        </p:nvGrpSpPr>
        <p:grpSpPr>
          <a:xfrm>
            <a:off x="0" y="3320828"/>
            <a:ext cx="4052976" cy="1053056"/>
            <a:chOff x="735048" y="1916832"/>
            <a:chExt cx="4052976" cy="1053056"/>
          </a:xfrm>
        </p:grpSpPr>
        <p:sp>
          <p:nvSpPr>
            <p:cNvPr id="14" name="ZoneTexte 13"/>
            <p:cNvSpPr txBox="1"/>
            <p:nvPr/>
          </p:nvSpPr>
          <p:spPr>
            <a:xfrm>
              <a:off x="735048" y="2600556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     </a:t>
              </a:r>
              <a:r>
                <a:rPr lang="fr-FR" sz="1600" dirty="0"/>
                <a:t>Prise en finalisation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737748" y="2228778"/>
              <a:ext cx="40502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     </a:t>
              </a:r>
              <a:r>
                <a:rPr lang="fr-FR" sz="1600" dirty="0"/>
                <a:t>Commercialisation programmée</a:t>
              </a: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755576" y="1916832"/>
              <a:ext cx="2736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     </a:t>
              </a:r>
              <a:r>
                <a:rPr lang="fr-FR" sz="1600" dirty="0"/>
                <a:t>Prise commercialisable</a:t>
              </a:r>
            </a:p>
          </p:txBody>
        </p:sp>
        <p:sp>
          <p:nvSpPr>
            <p:cNvPr id="17" name="Organigramme : Connecteur 16"/>
            <p:cNvSpPr/>
            <p:nvPr/>
          </p:nvSpPr>
          <p:spPr>
            <a:xfrm>
              <a:off x="892108" y="2377440"/>
              <a:ext cx="72008" cy="72008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Organigramme : Connecteur 17"/>
            <p:cNvSpPr/>
            <p:nvPr/>
          </p:nvSpPr>
          <p:spPr>
            <a:xfrm>
              <a:off x="892695" y="2047175"/>
              <a:ext cx="72008" cy="72008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Organigramme : Connecteur 18"/>
            <p:cNvSpPr/>
            <p:nvPr/>
          </p:nvSpPr>
          <p:spPr>
            <a:xfrm>
              <a:off x="892108" y="2729176"/>
              <a:ext cx="72008" cy="72008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7027013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39752" y="0"/>
            <a:ext cx="7128792" cy="1250262"/>
          </a:xfrm>
        </p:spPr>
        <p:txBody>
          <a:bodyPr/>
          <a:lstStyle/>
          <a:p>
            <a:r>
              <a:rPr lang="fr-FR" dirty="0"/>
              <a:t>Lot 1 Ouest (</a:t>
            </a:r>
            <a:r>
              <a:rPr lang="fr-FR" dirty="0" err="1"/>
              <a:t>Montpon</a:t>
            </a:r>
            <a:r>
              <a:rPr lang="fr-FR" dirty="0"/>
              <a:t>)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0" y="3320828"/>
            <a:ext cx="4052976" cy="1053056"/>
            <a:chOff x="735048" y="1916832"/>
            <a:chExt cx="4052976" cy="1053056"/>
          </a:xfrm>
        </p:grpSpPr>
        <p:sp>
          <p:nvSpPr>
            <p:cNvPr id="20" name="ZoneTexte 19"/>
            <p:cNvSpPr txBox="1"/>
            <p:nvPr/>
          </p:nvSpPr>
          <p:spPr>
            <a:xfrm>
              <a:off x="735048" y="2600556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     </a:t>
              </a:r>
              <a:r>
                <a:rPr lang="fr-FR" sz="1600" dirty="0"/>
                <a:t>Prise en finalisation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737748" y="2228778"/>
              <a:ext cx="40502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     </a:t>
              </a:r>
              <a:r>
                <a:rPr lang="fr-FR" sz="1600" dirty="0"/>
                <a:t>Commercialisation programmée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755576" y="1916832"/>
              <a:ext cx="2736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     </a:t>
              </a:r>
              <a:r>
                <a:rPr lang="fr-FR" sz="1600" dirty="0"/>
                <a:t>Prise commercialisable</a:t>
              </a:r>
            </a:p>
          </p:txBody>
        </p:sp>
        <p:sp>
          <p:nvSpPr>
            <p:cNvPr id="23" name="Organigramme : Connecteur 22"/>
            <p:cNvSpPr/>
            <p:nvPr/>
          </p:nvSpPr>
          <p:spPr>
            <a:xfrm>
              <a:off x="892108" y="2377440"/>
              <a:ext cx="72008" cy="72008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Organigramme : Connecteur 23"/>
            <p:cNvSpPr/>
            <p:nvPr/>
          </p:nvSpPr>
          <p:spPr>
            <a:xfrm>
              <a:off x="892695" y="2047175"/>
              <a:ext cx="72008" cy="72008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Organigramme : Connecteur 24"/>
            <p:cNvSpPr/>
            <p:nvPr/>
          </p:nvSpPr>
          <p:spPr>
            <a:xfrm>
              <a:off x="892108" y="2729176"/>
              <a:ext cx="72008" cy="72008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1238455"/>
            <a:ext cx="5112568" cy="524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051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2123728" y="90506"/>
            <a:ext cx="7416824" cy="1250262"/>
          </a:xfrm>
        </p:spPr>
        <p:txBody>
          <a:bodyPr/>
          <a:lstStyle/>
          <a:p>
            <a:r>
              <a:rPr lang="fr-FR" sz="3200" dirty="0"/>
              <a:t>Lot 1 Bergeracois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0" y="3320828"/>
            <a:ext cx="4052976" cy="1053056"/>
            <a:chOff x="735048" y="1916832"/>
            <a:chExt cx="4052976" cy="1053056"/>
          </a:xfrm>
        </p:grpSpPr>
        <p:sp>
          <p:nvSpPr>
            <p:cNvPr id="12" name="ZoneTexte 11"/>
            <p:cNvSpPr txBox="1"/>
            <p:nvPr/>
          </p:nvSpPr>
          <p:spPr>
            <a:xfrm>
              <a:off x="735048" y="2600556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     </a:t>
              </a:r>
              <a:r>
                <a:rPr lang="fr-FR" sz="1600" dirty="0"/>
                <a:t>Prise en finalisation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737748" y="2228778"/>
              <a:ext cx="40502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     </a:t>
              </a:r>
              <a:r>
                <a:rPr lang="fr-FR" sz="1600" dirty="0"/>
                <a:t>Commercialisation programmée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755576" y="1916832"/>
              <a:ext cx="2736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     </a:t>
              </a:r>
              <a:r>
                <a:rPr lang="fr-FR" sz="1600" dirty="0"/>
                <a:t>Prise commercialisable</a:t>
              </a:r>
            </a:p>
          </p:txBody>
        </p:sp>
        <p:sp>
          <p:nvSpPr>
            <p:cNvPr id="24" name="Organigramme : Connecteur 23"/>
            <p:cNvSpPr/>
            <p:nvPr/>
          </p:nvSpPr>
          <p:spPr>
            <a:xfrm>
              <a:off x="892108" y="2377440"/>
              <a:ext cx="72008" cy="72008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Organigramme : Connecteur 24"/>
            <p:cNvSpPr/>
            <p:nvPr/>
          </p:nvSpPr>
          <p:spPr>
            <a:xfrm>
              <a:off x="892695" y="2047175"/>
              <a:ext cx="72008" cy="72008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Organigramme : Connecteur 25"/>
            <p:cNvSpPr/>
            <p:nvPr/>
          </p:nvSpPr>
          <p:spPr>
            <a:xfrm>
              <a:off x="892108" y="2729176"/>
              <a:ext cx="72008" cy="72008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1193716"/>
            <a:ext cx="5232470" cy="517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312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2123728" y="90506"/>
            <a:ext cx="7416824" cy="1250262"/>
          </a:xfrm>
        </p:spPr>
        <p:txBody>
          <a:bodyPr/>
          <a:lstStyle/>
          <a:p>
            <a:r>
              <a:rPr lang="fr-FR" sz="3200" dirty="0"/>
              <a:t>Lot 2 Sud (</a:t>
            </a:r>
            <a:r>
              <a:rPr lang="fr-FR" sz="3200" dirty="0" err="1"/>
              <a:t>Terrasson</a:t>
            </a:r>
            <a:r>
              <a:rPr lang="fr-FR" sz="3200" dirty="0"/>
              <a:t> – Montignac)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0" y="3320828"/>
            <a:ext cx="4052976" cy="1188292"/>
            <a:chOff x="735048" y="1916832"/>
            <a:chExt cx="4052976" cy="1188292"/>
          </a:xfrm>
        </p:grpSpPr>
        <p:sp>
          <p:nvSpPr>
            <p:cNvPr id="12" name="ZoneTexte 11"/>
            <p:cNvSpPr txBox="1"/>
            <p:nvPr/>
          </p:nvSpPr>
          <p:spPr>
            <a:xfrm>
              <a:off x="735048" y="2735792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     </a:t>
              </a:r>
              <a:r>
                <a:rPr lang="fr-FR" sz="1600" dirty="0"/>
                <a:t>Prise en finalisation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737748" y="2228778"/>
              <a:ext cx="405027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     </a:t>
              </a:r>
              <a:r>
                <a:rPr lang="fr-FR" sz="1600" dirty="0"/>
                <a:t>Commercialisation </a:t>
              </a:r>
            </a:p>
            <a:p>
              <a:r>
                <a:rPr lang="fr-FR" sz="1600" dirty="0"/>
                <a:t>      programmée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755576" y="1916832"/>
              <a:ext cx="2736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     </a:t>
              </a:r>
              <a:r>
                <a:rPr lang="fr-FR" sz="1600" dirty="0"/>
                <a:t>Prise commercialisable</a:t>
              </a:r>
            </a:p>
          </p:txBody>
        </p:sp>
        <p:sp>
          <p:nvSpPr>
            <p:cNvPr id="24" name="Organigramme : Connecteur 23"/>
            <p:cNvSpPr/>
            <p:nvPr/>
          </p:nvSpPr>
          <p:spPr>
            <a:xfrm>
              <a:off x="892108" y="2377440"/>
              <a:ext cx="72008" cy="72008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Organigramme : Connecteur 24"/>
            <p:cNvSpPr/>
            <p:nvPr/>
          </p:nvSpPr>
          <p:spPr>
            <a:xfrm>
              <a:off x="892695" y="2047175"/>
              <a:ext cx="72008" cy="72008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Organigramme : Connecteur 25"/>
            <p:cNvSpPr/>
            <p:nvPr/>
          </p:nvSpPr>
          <p:spPr>
            <a:xfrm>
              <a:off x="892108" y="2889100"/>
              <a:ext cx="72008" cy="72008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740" y="1323256"/>
            <a:ext cx="6620090" cy="488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111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2123728" y="90506"/>
            <a:ext cx="7416824" cy="1250262"/>
          </a:xfrm>
        </p:spPr>
        <p:txBody>
          <a:bodyPr/>
          <a:lstStyle/>
          <a:p>
            <a:r>
              <a:rPr lang="fr-FR" sz="3200" dirty="0"/>
              <a:t>Lot 2 Nord (Thiviers – Excideuil)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0" y="3320828"/>
            <a:ext cx="4052976" cy="1188292"/>
            <a:chOff x="735048" y="1916832"/>
            <a:chExt cx="4052976" cy="1188292"/>
          </a:xfrm>
        </p:grpSpPr>
        <p:sp>
          <p:nvSpPr>
            <p:cNvPr id="12" name="ZoneTexte 11"/>
            <p:cNvSpPr txBox="1"/>
            <p:nvPr/>
          </p:nvSpPr>
          <p:spPr>
            <a:xfrm>
              <a:off x="735048" y="2735792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     </a:t>
              </a:r>
              <a:r>
                <a:rPr lang="fr-FR" sz="1600" dirty="0"/>
                <a:t>Prise en finalisation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737748" y="2228778"/>
              <a:ext cx="405027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     </a:t>
              </a:r>
              <a:r>
                <a:rPr lang="fr-FR" sz="1600" dirty="0"/>
                <a:t>Commercialisation </a:t>
              </a:r>
            </a:p>
            <a:p>
              <a:r>
                <a:rPr lang="fr-FR" sz="1600" dirty="0"/>
                <a:t>      programmée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755576" y="1916832"/>
              <a:ext cx="2736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     </a:t>
              </a:r>
              <a:r>
                <a:rPr lang="fr-FR" sz="1600" dirty="0"/>
                <a:t>Prise commercialisable</a:t>
              </a:r>
            </a:p>
          </p:txBody>
        </p:sp>
        <p:sp>
          <p:nvSpPr>
            <p:cNvPr id="24" name="Organigramme : Connecteur 23"/>
            <p:cNvSpPr/>
            <p:nvPr/>
          </p:nvSpPr>
          <p:spPr>
            <a:xfrm>
              <a:off x="892108" y="2377440"/>
              <a:ext cx="72008" cy="72008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Organigramme : Connecteur 24"/>
            <p:cNvSpPr/>
            <p:nvPr/>
          </p:nvSpPr>
          <p:spPr>
            <a:xfrm>
              <a:off x="892695" y="2047175"/>
              <a:ext cx="72008" cy="72008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Organigramme : Connecteur 25"/>
            <p:cNvSpPr/>
            <p:nvPr/>
          </p:nvSpPr>
          <p:spPr>
            <a:xfrm>
              <a:off x="892108" y="2889100"/>
              <a:ext cx="72008" cy="72008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299" y="1300881"/>
            <a:ext cx="6773590" cy="493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52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2123728" y="90506"/>
            <a:ext cx="7416824" cy="1250262"/>
          </a:xfrm>
        </p:spPr>
        <p:txBody>
          <a:bodyPr/>
          <a:lstStyle/>
          <a:p>
            <a:r>
              <a:rPr lang="fr-FR" sz="3200" dirty="0"/>
              <a:t>Lot 3 Sarladais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0" y="3320828"/>
            <a:ext cx="4052976" cy="1188292"/>
            <a:chOff x="735048" y="1916832"/>
            <a:chExt cx="4052976" cy="1188292"/>
          </a:xfrm>
        </p:grpSpPr>
        <p:sp>
          <p:nvSpPr>
            <p:cNvPr id="12" name="ZoneTexte 11"/>
            <p:cNvSpPr txBox="1"/>
            <p:nvPr/>
          </p:nvSpPr>
          <p:spPr>
            <a:xfrm>
              <a:off x="735048" y="2735792"/>
              <a:ext cx="2448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     </a:t>
              </a:r>
              <a:r>
                <a:rPr lang="fr-FR" sz="1600" dirty="0"/>
                <a:t>Prise en finalisation</a:t>
              </a: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737748" y="2228778"/>
              <a:ext cx="405027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     </a:t>
              </a:r>
              <a:r>
                <a:rPr lang="fr-FR" sz="1600" dirty="0"/>
                <a:t>Commercialisation </a:t>
              </a:r>
            </a:p>
            <a:p>
              <a:r>
                <a:rPr lang="fr-FR" sz="1600" dirty="0"/>
                <a:t>      programmée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755576" y="1916832"/>
              <a:ext cx="2736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     </a:t>
              </a:r>
              <a:r>
                <a:rPr lang="fr-FR" sz="1600" dirty="0"/>
                <a:t>Prise commercialisable</a:t>
              </a:r>
            </a:p>
          </p:txBody>
        </p:sp>
        <p:sp>
          <p:nvSpPr>
            <p:cNvPr id="24" name="Organigramme : Connecteur 23"/>
            <p:cNvSpPr/>
            <p:nvPr/>
          </p:nvSpPr>
          <p:spPr>
            <a:xfrm>
              <a:off x="892108" y="2377440"/>
              <a:ext cx="72008" cy="72008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Organigramme : Connecteur 24"/>
            <p:cNvSpPr/>
            <p:nvPr/>
          </p:nvSpPr>
          <p:spPr>
            <a:xfrm>
              <a:off x="892695" y="2047175"/>
              <a:ext cx="72008" cy="72008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Organigramme : Connecteur 25"/>
            <p:cNvSpPr/>
            <p:nvPr/>
          </p:nvSpPr>
          <p:spPr>
            <a:xfrm>
              <a:off x="892108" y="2889100"/>
              <a:ext cx="72008" cy="72008"/>
            </a:xfrm>
            <a:prstGeom prst="flowChartConnector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356" y="1254005"/>
            <a:ext cx="6684768" cy="453834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832" y="4293096"/>
            <a:ext cx="1780913" cy="241009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7236296" y="3940550"/>
            <a:ext cx="144016" cy="19923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6"/>
          <p:cNvCxnSpPr/>
          <p:nvPr/>
        </p:nvCxnSpPr>
        <p:spPr>
          <a:xfrm flipV="1">
            <a:off x="2756832" y="3940550"/>
            <a:ext cx="4479464" cy="3453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V="1">
            <a:off x="4537745" y="4139788"/>
            <a:ext cx="2842567" cy="25634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35697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e 12"/>
          <p:cNvGrpSpPr/>
          <p:nvPr/>
        </p:nvGrpSpPr>
        <p:grpSpPr>
          <a:xfrm>
            <a:off x="264353" y="5805264"/>
            <a:ext cx="2722445" cy="367461"/>
            <a:chOff x="755576" y="1916832"/>
            <a:chExt cx="2736304" cy="369332"/>
          </a:xfrm>
        </p:grpSpPr>
        <p:sp>
          <p:nvSpPr>
            <p:cNvPr id="16" name="ZoneTexte 15"/>
            <p:cNvSpPr txBox="1"/>
            <p:nvPr/>
          </p:nvSpPr>
          <p:spPr>
            <a:xfrm>
              <a:off x="755576" y="1916832"/>
              <a:ext cx="27363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     Prise commercialisable</a:t>
              </a:r>
            </a:p>
          </p:txBody>
        </p:sp>
        <p:sp>
          <p:nvSpPr>
            <p:cNvPr id="18" name="Organigramme : Connecteur 17"/>
            <p:cNvSpPr/>
            <p:nvPr/>
          </p:nvSpPr>
          <p:spPr>
            <a:xfrm>
              <a:off x="892695" y="2047175"/>
              <a:ext cx="72008" cy="72008"/>
            </a:xfrm>
            <a:prstGeom prst="flowChartConnector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2123728" y="90506"/>
            <a:ext cx="7632848" cy="1250262"/>
          </a:xfrm>
        </p:spPr>
        <p:txBody>
          <a:bodyPr/>
          <a:lstStyle/>
          <a:p>
            <a:r>
              <a:rPr lang="fr-FR" sz="3200" dirty="0"/>
              <a:t>Dynamique de raccordement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715549"/>
            <a:ext cx="4168051" cy="390276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915" y="1728945"/>
            <a:ext cx="4753411" cy="3876472"/>
          </a:xfrm>
          <a:prstGeom prst="rect">
            <a:avLst/>
          </a:prstGeom>
        </p:spPr>
      </p:pic>
      <p:sp>
        <p:nvSpPr>
          <p:cNvPr id="22" name="Organigramme : Connecteur 21"/>
          <p:cNvSpPr/>
          <p:nvPr/>
        </p:nvSpPr>
        <p:spPr>
          <a:xfrm>
            <a:off x="4788389" y="5805264"/>
            <a:ext cx="71643" cy="71643"/>
          </a:xfrm>
          <a:prstGeom prst="flowChartConnector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Organigramme : Connecteur 22"/>
          <p:cNvSpPr/>
          <p:nvPr/>
        </p:nvSpPr>
        <p:spPr>
          <a:xfrm>
            <a:off x="4788024" y="6101680"/>
            <a:ext cx="71643" cy="71643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4716016" y="5657115"/>
            <a:ext cx="2722445" cy="367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    Raccordement effectué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4718181" y="5953911"/>
            <a:ext cx="2722445" cy="367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    Raccordement en cours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304743" y="1335946"/>
            <a:ext cx="65457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Ville de Boulazac / Quartier du Suchet / Mise en service commerciale le 21 Janvier 2021</a:t>
            </a:r>
          </a:p>
        </p:txBody>
      </p:sp>
    </p:spTree>
    <p:extLst>
      <p:ext uri="{BB962C8B-B14F-4D97-AF65-F5344CB8AC3E}">
        <p14:creationId xmlns:p14="http://schemas.microsoft.com/office/powerpoint/2010/main" val="11520006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fr-FR" sz="3200" dirty="0"/>
              <a:t>Merci de votre attention !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fr-FR" sz="3200" dirty="0"/>
              <a:t>Nous contacter :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fr-FR" sz="3200" dirty="0">
                <a:hlinkClick r:id="rId2"/>
              </a:rPr>
              <a:t>www.perigordnumerique.fr</a:t>
            </a:r>
            <a:r>
              <a:rPr lang="fr-FR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6060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re 1"/>
          <p:cNvSpPr>
            <a:spLocks noGrp="1"/>
          </p:cNvSpPr>
          <p:nvPr>
            <p:ph type="title"/>
          </p:nvPr>
        </p:nvSpPr>
        <p:spPr bwMode="auto">
          <a:xfrm>
            <a:off x="2267744" y="188640"/>
            <a:ext cx="6697737" cy="792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fr-FR" altLang="fr-FR" sz="2800" dirty="0"/>
              <a:t>29 mars 2019 : un SDTAN actualisé, une priorité donnée au déploiement fibre</a:t>
            </a:r>
          </a:p>
        </p:txBody>
      </p:sp>
      <p:sp>
        <p:nvSpPr>
          <p:cNvPr id="15363" name="Espace réservé du contenu 2"/>
          <p:cNvSpPr>
            <a:spLocks noGrp="1"/>
          </p:cNvSpPr>
          <p:nvPr>
            <p:ph idx="1"/>
          </p:nvPr>
        </p:nvSpPr>
        <p:spPr bwMode="auto">
          <a:xfrm>
            <a:off x="603370" y="1556792"/>
            <a:ext cx="8353921" cy="42484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fr-FR" sz="3600" b="1" dirty="0"/>
              <a:t>Un calendrier raccourci</a:t>
            </a:r>
          </a:p>
          <a:p>
            <a:pPr>
              <a:lnSpc>
                <a:spcPct val="150000"/>
              </a:lnSpc>
            </a:pPr>
            <a:r>
              <a:rPr lang="fr-FR" sz="3600" b="1" dirty="0"/>
              <a:t>Une nouvelle carte de déploiement</a:t>
            </a:r>
            <a:endParaRPr lang="fr-FR" sz="3600" dirty="0"/>
          </a:p>
          <a:p>
            <a:pPr>
              <a:lnSpc>
                <a:spcPct val="150000"/>
              </a:lnSpc>
            </a:pPr>
            <a:r>
              <a:rPr lang="fr-FR" sz="3600" b="1" dirty="0"/>
              <a:t>Un nouveau plan de financement</a:t>
            </a:r>
            <a:endParaRPr lang="fr-FR" sz="3600" dirty="0"/>
          </a:p>
          <a:p>
            <a:pPr>
              <a:lnSpc>
                <a:spcPct val="150000"/>
              </a:lnSpc>
            </a:pPr>
            <a:r>
              <a:rPr lang="fr-FR" sz="3600" b="1" dirty="0"/>
              <a:t>Un grand emprunt pour l’attractivité de la Dordogne</a:t>
            </a:r>
          </a:p>
        </p:txBody>
      </p:sp>
    </p:spTree>
    <p:extLst>
      <p:ext uri="{BB962C8B-B14F-4D97-AF65-F5344CB8AC3E}">
        <p14:creationId xmlns:p14="http://schemas.microsoft.com/office/powerpoint/2010/main" val="2346422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Construire le réseau FTTH</a:t>
            </a: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1" y="1196059"/>
            <a:ext cx="5041230" cy="5041230"/>
          </a:xfrm>
        </p:spPr>
      </p:pic>
    </p:spTree>
    <p:extLst>
      <p:ext uri="{BB962C8B-B14F-4D97-AF65-F5344CB8AC3E}">
        <p14:creationId xmlns:p14="http://schemas.microsoft.com/office/powerpoint/2010/main" val="2065981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durée des travaux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96752"/>
            <a:ext cx="6264696" cy="5251681"/>
          </a:xfrm>
        </p:spPr>
      </p:pic>
    </p:spTree>
    <p:extLst>
      <p:ext uri="{BB962C8B-B14F-4D97-AF65-F5344CB8AC3E}">
        <p14:creationId xmlns:p14="http://schemas.microsoft.com/office/powerpoint/2010/main" val="1625189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3065208"/>
              </p:ext>
            </p:extLst>
          </p:nvPr>
        </p:nvGraphicFramePr>
        <p:xfrm>
          <a:off x="395536" y="2132856"/>
          <a:ext cx="8425683" cy="277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561">
                  <a:extLst>
                    <a:ext uri="{9D8B030D-6E8A-4147-A177-3AD203B41FA5}">
                      <a16:colId xmlns:a16="http://schemas.microsoft.com/office/drawing/2014/main" val="2842983673"/>
                    </a:ext>
                  </a:extLst>
                </a:gridCol>
                <a:gridCol w="2016603">
                  <a:extLst>
                    <a:ext uri="{9D8B030D-6E8A-4147-A177-3AD203B41FA5}">
                      <a16:colId xmlns:a16="http://schemas.microsoft.com/office/drawing/2014/main" val="3965865461"/>
                    </a:ext>
                  </a:extLst>
                </a:gridCol>
                <a:gridCol w="3600519">
                  <a:extLst>
                    <a:ext uri="{9D8B030D-6E8A-4147-A177-3AD203B41FA5}">
                      <a16:colId xmlns:a16="http://schemas.microsoft.com/office/drawing/2014/main" val="3770764715"/>
                    </a:ext>
                  </a:extLst>
                </a:gridCol>
              </a:tblGrid>
              <a:tr h="144016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Zone de déploiement FTTH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Nombre de prises concernées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/>
                        <a:t>Description des engagements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2163889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r>
                        <a:rPr lang="fr-FR" dirty="0"/>
                        <a:t>AMII</a:t>
                      </a:r>
                    </a:p>
                    <a:p>
                      <a:r>
                        <a:rPr lang="fr-FR" dirty="0"/>
                        <a:t>2015-2020 (ex CAP et Bergerac)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tabLst>
                          <a:tab pos="1255713" algn="r"/>
                        </a:tabLst>
                      </a:pPr>
                      <a:r>
                        <a:rPr lang="fr-FR" dirty="0"/>
                        <a:t>	65 470</a:t>
                      </a:r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En cours de déploiement par l’opérateur ORANGE</a:t>
                      </a:r>
                    </a:p>
                  </a:txBody>
                  <a:tcP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117826"/>
                  </a:ext>
                </a:extLst>
              </a:tr>
              <a:tr h="548146">
                <a:tc>
                  <a:txBody>
                    <a:bodyPr/>
                    <a:lstStyle/>
                    <a:p>
                      <a:r>
                        <a:rPr lang="fr-FR" dirty="0"/>
                        <a:t>RIP SMPN PHASE</a:t>
                      </a:r>
                      <a:r>
                        <a:rPr lang="fr-FR" baseline="0" dirty="0"/>
                        <a:t> 1</a:t>
                      </a:r>
                    </a:p>
                    <a:p>
                      <a:r>
                        <a:rPr lang="fr-FR" baseline="0" dirty="0"/>
                        <a:t>2018-2021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1255713" algn="r"/>
                        </a:tabLst>
                      </a:pPr>
                      <a:r>
                        <a:rPr lang="fr-F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74</a:t>
                      </a:r>
                      <a:r>
                        <a:rPr lang="fr-FR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663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En fin de déploiement</a:t>
                      </a:r>
                      <a:r>
                        <a:rPr lang="fr-FR" sz="1600" baseline="0" dirty="0"/>
                        <a:t> par le SMPN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864687"/>
                  </a:ext>
                </a:extLst>
              </a:tr>
              <a:tr h="548146">
                <a:tc>
                  <a:txBody>
                    <a:bodyPr/>
                    <a:lstStyle/>
                    <a:p>
                      <a:r>
                        <a:rPr lang="fr-FR" dirty="0"/>
                        <a:t>RIP PHASE 2</a:t>
                      </a:r>
                    </a:p>
                    <a:p>
                      <a:r>
                        <a:rPr lang="fr-FR" dirty="0"/>
                        <a:t>2022-2025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tabLst>
                          <a:tab pos="1255713" algn="r"/>
                        </a:tabLst>
                      </a:pPr>
                      <a:r>
                        <a:rPr lang="fr-FR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153</a:t>
                      </a:r>
                      <a:r>
                        <a:rPr lang="fr-FR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592</a:t>
                      </a:r>
                      <a:endParaRPr lang="fr-FR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RBAL et études</a:t>
                      </a:r>
                      <a:r>
                        <a:rPr lang="fr-FR" sz="1600" baseline="0" dirty="0"/>
                        <a:t> lancées dès 2021</a:t>
                      </a:r>
                      <a:endParaRPr lang="fr-FR" sz="16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2516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575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57765" y="-99392"/>
            <a:ext cx="5544616" cy="1250262"/>
          </a:xfrm>
        </p:spPr>
        <p:txBody>
          <a:bodyPr/>
          <a:lstStyle/>
          <a:p>
            <a:r>
              <a:rPr lang="fr-FR" dirty="0"/>
              <a:t>Phases </a:t>
            </a:r>
            <a:r>
              <a:rPr lang="fr-FR" dirty="0" err="1"/>
              <a:t>FTTx</a:t>
            </a:r>
            <a:r>
              <a:rPr lang="fr-FR" dirty="0"/>
              <a:t> et MED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483545"/>
              </p:ext>
            </p:extLst>
          </p:nvPr>
        </p:nvGraphicFramePr>
        <p:xfrm>
          <a:off x="192401" y="1260849"/>
          <a:ext cx="2651407" cy="16363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1863">
                  <a:extLst>
                    <a:ext uri="{9D8B030D-6E8A-4147-A177-3AD203B41FA5}">
                      <a16:colId xmlns:a16="http://schemas.microsoft.com/office/drawing/2014/main" val="1905328068"/>
                    </a:ext>
                  </a:extLst>
                </a:gridCol>
                <a:gridCol w="1019772">
                  <a:extLst>
                    <a:ext uri="{9D8B030D-6E8A-4147-A177-3AD203B41FA5}">
                      <a16:colId xmlns:a16="http://schemas.microsoft.com/office/drawing/2014/main" val="855216237"/>
                    </a:ext>
                  </a:extLst>
                </a:gridCol>
                <a:gridCol w="1019772">
                  <a:extLst>
                    <a:ext uri="{9D8B030D-6E8A-4147-A177-3AD203B41FA5}">
                      <a16:colId xmlns:a16="http://schemas.microsoft.com/office/drawing/2014/main" val="697921989"/>
                    </a:ext>
                  </a:extLst>
                </a:gridCol>
              </a:tblGrid>
              <a:tr h="4155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Lot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effectLst/>
                        </a:rPr>
                        <a:t>Nombres de prises Phase 1</a:t>
                      </a:r>
                      <a:endParaRPr lang="fr-FR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50" dirty="0">
                          <a:effectLst/>
                        </a:rPr>
                        <a:t>Nombres de prises Phase 2</a:t>
                      </a:r>
                      <a:endParaRPr lang="fr-FR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91480604"/>
                  </a:ext>
                </a:extLst>
              </a:tr>
              <a:tr h="1617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1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latin typeface="+mn-lt"/>
                          <a:ea typeface="+mn-ea"/>
                          <a:cs typeface="+mn-cs"/>
                        </a:rPr>
                        <a:t>37 983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24 302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6799893"/>
                  </a:ext>
                </a:extLst>
              </a:tr>
              <a:tr h="15038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2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r>
                        <a:rPr lang="fr-FR" sz="11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630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31 016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45712690"/>
                  </a:ext>
                </a:extLst>
              </a:tr>
              <a:tr h="1617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3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r>
                        <a:rPr lang="fr-FR" sz="11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050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38</a:t>
                      </a:r>
                      <a:r>
                        <a:rPr lang="fr-FR" sz="1100" baseline="0" dirty="0">
                          <a:effectLst/>
                        </a:rPr>
                        <a:t> 283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35354395"/>
                  </a:ext>
                </a:extLst>
              </a:tr>
              <a:tr h="1617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4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25 187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1158772"/>
                  </a:ext>
                </a:extLst>
              </a:tr>
              <a:tr h="1617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5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34 804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26629790"/>
                  </a:ext>
                </a:extLst>
              </a:tr>
              <a:tr h="1633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74 663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1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153</a:t>
                      </a:r>
                      <a:r>
                        <a:rPr lang="fr-FR" sz="1100" b="1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592</a:t>
                      </a:r>
                      <a:endParaRPr lang="fr-FR" sz="11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7008506"/>
                  </a:ext>
                </a:extLst>
              </a:tr>
            </a:tbl>
          </a:graphicData>
        </a:graphic>
      </p:graphicFrame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790758"/>
            <a:ext cx="5844564" cy="61980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376" y="3889791"/>
            <a:ext cx="312420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928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e ppt SMPN V3" id="{057C46F0-E016-4289-8385-F28F8FC9441A}" vid="{7EFC3F68-596D-4BCB-9EA8-A479B1F5AFF0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5975</TotalTime>
  <Words>1498</Words>
  <Application>Microsoft Office PowerPoint</Application>
  <PresentationFormat>Affichage à l'écran (4:3)</PresentationFormat>
  <Paragraphs>324</Paragraphs>
  <Slides>47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55" baseType="lpstr">
      <vt:lpstr>Arial</vt:lpstr>
      <vt:lpstr>Calibri</vt:lpstr>
      <vt:lpstr>Courier New</vt:lpstr>
      <vt:lpstr>Georgia</vt:lpstr>
      <vt:lpstr>Times New Roman</vt:lpstr>
      <vt:lpstr>Trebuchet MS</vt:lpstr>
      <vt:lpstr>Wingdings</vt:lpstr>
      <vt:lpstr>Thème Office</vt:lpstr>
      <vt:lpstr> Périgord Numérique Présentation  ---------- Communauté de Communes de la Vallée de l’Homme </vt:lpstr>
      <vt:lpstr>Périgord Numérique des infrastructures vers l’usage </vt:lpstr>
      <vt:lpstr>Les missions de Périgord Numérique</vt:lpstr>
      <vt:lpstr>La fibre, des choix politiques forts :</vt:lpstr>
      <vt:lpstr>29 mars 2019 : un SDTAN actualisé, une priorité donnée au déploiement fibre</vt:lpstr>
      <vt:lpstr>Construire le réseau FTTH</vt:lpstr>
      <vt:lpstr>La durée des travaux</vt:lpstr>
      <vt:lpstr>Présentation PowerPoint</vt:lpstr>
      <vt:lpstr>Phases FTTx et MED</vt:lpstr>
      <vt:lpstr>Présentation PowerPoint</vt:lpstr>
      <vt:lpstr>Une phase 1 (2018 -2021) en finalisation</vt:lpstr>
      <vt:lpstr>Une phase 1 (2018 -2021) en finalisation</vt:lpstr>
      <vt:lpstr>Construction du réseau de collecte – Avancement fin octobre 2021</vt:lpstr>
      <vt:lpstr>LOT 1 : Grand Périgueux  </vt:lpstr>
      <vt:lpstr>LOT 1 : Ouest</vt:lpstr>
      <vt:lpstr>LOT1 : Bergeracois</vt:lpstr>
      <vt:lpstr>Lot 1 Nord-Ouest</vt:lpstr>
      <vt:lpstr>LOT 2: Sud  </vt:lpstr>
      <vt:lpstr>LOT 2: Nord </vt:lpstr>
      <vt:lpstr>LOT 3 </vt:lpstr>
      <vt:lpstr>Recettes d’investissement : Rappel du plan de financement de la phase 1</vt:lpstr>
      <vt:lpstr>Présentation PowerPoint</vt:lpstr>
      <vt:lpstr>Plan de financement phase 2</vt:lpstr>
      <vt:lpstr>Présentation PowerPoint</vt:lpstr>
      <vt:lpstr>Présentation PowerPoint</vt:lpstr>
      <vt:lpstr>Cartes des NRO</vt:lpstr>
      <vt:lpstr>Lot 1 - Axians</vt:lpstr>
      <vt:lpstr>Lot 2 – Spie/Equans</vt:lpstr>
      <vt:lpstr>Lot 3 – NGE</vt:lpstr>
      <vt:lpstr>Lot 4 – Circet</vt:lpstr>
      <vt:lpstr>Lot 5 – Scopelec/Sogetrel</vt:lpstr>
      <vt:lpstr>Zoom sur la CC de la Vallée de l’Homme</vt:lpstr>
      <vt:lpstr>www.perigordnumerique.fr</vt:lpstr>
      <vt:lpstr>www.perigordnumerique.fr</vt:lpstr>
      <vt:lpstr>Vers une téléphonie mobile de meilleure qualité</vt:lpstr>
      <vt:lpstr>Projets de pylônes</vt:lpstr>
      <vt:lpstr>Amélioration de la couverture mobile sur la CC de la Vallée de l’Homme</vt:lpstr>
      <vt:lpstr>NATHD – Nouvelle Aquitaine Très Haut Débit</vt:lpstr>
      <vt:lpstr>Situation au 4 octobre</vt:lpstr>
      <vt:lpstr>Lot 1 Grand Périgueux</vt:lpstr>
      <vt:lpstr>Lot 1 Ouest (Montpon)</vt:lpstr>
      <vt:lpstr>Lot 1 Bergeracois</vt:lpstr>
      <vt:lpstr>Lot 2 Sud (Terrasson – Montignac)</vt:lpstr>
      <vt:lpstr>Lot 2 Nord (Thiviers – Excideuil)</vt:lpstr>
      <vt:lpstr>Lot 3 Sarladais</vt:lpstr>
      <vt:lpstr>Dynamique de raccordement</vt:lpstr>
      <vt:lpstr>Présentation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DEPLOIEMENT DU TRES HAUT DEBIT POUR TOUS ET PARTOUT  D’ICI LE 31/12/2025</dc:title>
  <dc:creator>MARRE Gabrielle</dc:creator>
  <cp:lastModifiedBy>GONI-ROCHER Sandrine</cp:lastModifiedBy>
  <cp:revision>277</cp:revision>
  <cp:lastPrinted>2021-12-02T08:57:19Z</cp:lastPrinted>
  <dcterms:created xsi:type="dcterms:W3CDTF">2019-03-06T12:57:32Z</dcterms:created>
  <dcterms:modified xsi:type="dcterms:W3CDTF">2021-12-02T08:58:38Z</dcterms:modified>
</cp:coreProperties>
</file>